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3"/>
  </p:notesMasterIdLst>
  <p:handoutMasterIdLst>
    <p:handoutMasterId r:id="rId34"/>
  </p:handoutMasterIdLst>
  <p:sldIdLst>
    <p:sldId id="315" r:id="rId2"/>
    <p:sldId id="346" r:id="rId3"/>
    <p:sldId id="324" r:id="rId4"/>
    <p:sldId id="319" r:id="rId5"/>
    <p:sldId id="349" r:id="rId6"/>
    <p:sldId id="325" r:id="rId7"/>
    <p:sldId id="326" r:id="rId8"/>
    <p:sldId id="314" r:id="rId9"/>
    <p:sldId id="321" r:id="rId10"/>
    <p:sldId id="328" r:id="rId11"/>
    <p:sldId id="323" r:id="rId12"/>
    <p:sldId id="329" r:id="rId13"/>
    <p:sldId id="345" r:id="rId14"/>
    <p:sldId id="343" r:id="rId15"/>
    <p:sldId id="316" r:id="rId16"/>
    <p:sldId id="338" r:id="rId17"/>
    <p:sldId id="347" r:id="rId18"/>
    <p:sldId id="330" r:id="rId19"/>
    <p:sldId id="335" r:id="rId20"/>
    <p:sldId id="339" r:id="rId21"/>
    <p:sldId id="340" r:id="rId22"/>
    <p:sldId id="348" r:id="rId23"/>
    <p:sldId id="327" r:id="rId24"/>
    <p:sldId id="350" r:id="rId25"/>
    <p:sldId id="331" r:id="rId26"/>
    <p:sldId id="334" r:id="rId27"/>
    <p:sldId id="309" r:id="rId28"/>
    <p:sldId id="344" r:id="rId29"/>
    <p:sldId id="332" r:id="rId30"/>
    <p:sldId id="342" r:id="rId31"/>
    <p:sldId id="333" r:id="rId32"/>
  </p:sldIdLst>
  <p:sldSz cx="27432000" cy="6858000"/>
  <p:notesSz cx="14722475" cy="9296400"/>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7200" algn="l" rtl="0" fontAlgn="base">
      <a:spcBef>
        <a:spcPct val="0"/>
      </a:spcBef>
      <a:spcAft>
        <a:spcPct val="0"/>
      </a:spcAft>
      <a:defRPr sz="2200" kern="1200">
        <a:solidFill>
          <a:schemeClr val="tx1"/>
        </a:solidFill>
        <a:latin typeface="Arial" charset="0"/>
        <a:ea typeface="+mn-ea"/>
        <a:cs typeface="+mn-cs"/>
      </a:defRPr>
    </a:lvl2pPr>
    <a:lvl3pPr marL="914400" algn="l" rtl="0" fontAlgn="base">
      <a:spcBef>
        <a:spcPct val="0"/>
      </a:spcBef>
      <a:spcAft>
        <a:spcPct val="0"/>
      </a:spcAft>
      <a:defRPr sz="2200" kern="1200">
        <a:solidFill>
          <a:schemeClr val="tx1"/>
        </a:solidFill>
        <a:latin typeface="Arial" charset="0"/>
        <a:ea typeface="+mn-ea"/>
        <a:cs typeface="+mn-cs"/>
      </a:defRPr>
    </a:lvl3pPr>
    <a:lvl4pPr marL="1371600" algn="l" rtl="0" fontAlgn="base">
      <a:spcBef>
        <a:spcPct val="0"/>
      </a:spcBef>
      <a:spcAft>
        <a:spcPct val="0"/>
      </a:spcAft>
      <a:defRPr sz="2200" kern="1200">
        <a:solidFill>
          <a:schemeClr val="tx1"/>
        </a:solidFill>
        <a:latin typeface="Arial" charset="0"/>
        <a:ea typeface="+mn-ea"/>
        <a:cs typeface="+mn-cs"/>
      </a:defRPr>
    </a:lvl4pPr>
    <a:lvl5pPr marL="1828800" algn="l" rtl="0" fontAlgn="base">
      <a:spcBef>
        <a:spcPct val="0"/>
      </a:spcBef>
      <a:spcAft>
        <a:spcPct val="0"/>
      </a:spcAft>
      <a:defRPr sz="2200" kern="1200">
        <a:solidFill>
          <a:schemeClr val="tx1"/>
        </a:solidFill>
        <a:latin typeface="Arial" charset="0"/>
        <a:ea typeface="+mn-ea"/>
        <a:cs typeface="+mn-cs"/>
      </a:defRPr>
    </a:lvl5pPr>
    <a:lvl6pPr marL="2286000" algn="l" defTabSz="914400" rtl="0" eaLnBrk="1" latinLnBrk="0" hangingPunct="1">
      <a:defRPr sz="2200" kern="1200">
        <a:solidFill>
          <a:schemeClr val="tx1"/>
        </a:solidFill>
        <a:latin typeface="Arial" charset="0"/>
        <a:ea typeface="+mn-ea"/>
        <a:cs typeface="+mn-cs"/>
      </a:defRPr>
    </a:lvl6pPr>
    <a:lvl7pPr marL="2743200" algn="l" defTabSz="914400" rtl="0" eaLnBrk="1" latinLnBrk="0" hangingPunct="1">
      <a:defRPr sz="2200" kern="1200">
        <a:solidFill>
          <a:schemeClr val="tx1"/>
        </a:solidFill>
        <a:latin typeface="Arial" charset="0"/>
        <a:ea typeface="+mn-ea"/>
        <a:cs typeface="+mn-cs"/>
      </a:defRPr>
    </a:lvl7pPr>
    <a:lvl8pPr marL="3200400" algn="l" defTabSz="914400" rtl="0" eaLnBrk="1" latinLnBrk="0" hangingPunct="1">
      <a:defRPr sz="2200" kern="1200">
        <a:solidFill>
          <a:schemeClr val="tx1"/>
        </a:solidFill>
        <a:latin typeface="Arial" charset="0"/>
        <a:ea typeface="+mn-ea"/>
        <a:cs typeface="+mn-cs"/>
      </a:defRPr>
    </a:lvl8pPr>
    <a:lvl9pPr marL="3657600" algn="l" defTabSz="914400" rtl="0" eaLnBrk="1" latinLnBrk="0" hangingPunct="1">
      <a:defRPr sz="2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5760" userDrawn="1">
          <p15:clr>
            <a:srgbClr val="A4A3A4"/>
          </p15:clr>
        </p15:guide>
        <p15:guide id="3"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D966"/>
    <a:srgbClr val="FFC000"/>
    <a:srgbClr val="036503"/>
    <a:srgbClr val="ED7D31"/>
    <a:srgbClr val="ACB9CA"/>
    <a:srgbClr val="C6AE64"/>
    <a:srgbClr val="048604"/>
    <a:srgbClr val="72AAF0"/>
    <a:srgbClr val="92D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80" autoAdjust="0"/>
    <p:restoredTop sz="73390" autoAdjust="0"/>
  </p:normalViewPr>
  <p:slideViewPr>
    <p:cSldViewPr>
      <p:cViewPr varScale="1">
        <p:scale>
          <a:sx n="45" d="100"/>
          <a:sy n="45" d="100"/>
        </p:scale>
        <p:origin x="112" y="824"/>
      </p:cViewPr>
      <p:guideLst>
        <p:guide orient="horz" pos="2208"/>
        <p:guide pos="5760"/>
        <p:guide pos="115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Georgia" panose="02040502050405020303" pitchFamily="18" charset="0"/>
                <a:ea typeface="+mn-ea"/>
                <a:cs typeface="+mn-cs"/>
              </a:defRPr>
            </a:pPr>
            <a:r>
              <a:rPr lang="en-US">
                <a:latin typeface="Georgia" panose="02040502050405020303" pitchFamily="18" charset="0"/>
              </a:rPr>
              <a:t>Fan Energy</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Georgia" panose="02040502050405020303" pitchFamily="18" charset="0"/>
              <a:ea typeface="+mn-ea"/>
              <a:cs typeface="+mn-cs"/>
            </a:defRPr>
          </a:pPr>
          <a:endParaRPr lang="en-US"/>
        </a:p>
      </c:txPr>
    </c:title>
    <c:autoTitleDeleted val="0"/>
    <c:plotArea>
      <c:layout/>
      <c:barChart>
        <c:barDir val="col"/>
        <c:grouping val="stacked"/>
        <c:varyColors val="0"/>
        <c:ser>
          <c:idx val="0"/>
          <c:order val="0"/>
          <c:tx>
            <c:strRef>
              <c:f>'OA CFM'!$A$11</c:f>
              <c:strCache>
                <c:ptCount val="1"/>
                <c:pt idx="0">
                  <c:v>DOAS Energy</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'OA CFM'!$B$10:$D$10</c:f>
              <c:strCache>
                <c:ptCount val="3"/>
                <c:pt idx="0">
                  <c:v>Baseline</c:v>
                </c:pt>
                <c:pt idx="1">
                  <c:v>WSHP</c:v>
                </c:pt>
                <c:pt idx="2">
                  <c:v>VRF</c:v>
                </c:pt>
              </c:strCache>
            </c:strRef>
          </c:cat>
          <c:val>
            <c:numRef>
              <c:f>'OA CFM'!$B$11:$D$11</c:f>
              <c:numCache>
                <c:formatCode>#,##0.0</c:formatCode>
                <c:ptCount val="3"/>
                <c:pt idx="0">
                  <c:v>301011.80000000005</c:v>
                </c:pt>
                <c:pt idx="1">
                  <c:v>108468</c:v>
                </c:pt>
                <c:pt idx="2">
                  <c:v>88171.4</c:v>
                </c:pt>
              </c:numCache>
            </c:numRef>
          </c:val>
        </c:ser>
        <c:ser>
          <c:idx val="1"/>
          <c:order val="1"/>
          <c:tx>
            <c:strRef>
              <c:f>'OA CFM'!$A$12</c:f>
              <c:strCache>
                <c:ptCount val="1"/>
                <c:pt idx="0">
                  <c:v>Terminal Unit Fan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Georgia" panose="02040502050405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'OA CFM'!$B$10:$D$10</c:f>
              <c:strCache>
                <c:ptCount val="3"/>
                <c:pt idx="0">
                  <c:v>Baseline</c:v>
                </c:pt>
                <c:pt idx="1">
                  <c:v>WSHP</c:v>
                </c:pt>
                <c:pt idx="2">
                  <c:v>VRF</c:v>
                </c:pt>
              </c:strCache>
            </c:strRef>
          </c:cat>
          <c:val>
            <c:numRef>
              <c:f>'OA CFM'!$B$12:$D$12</c:f>
              <c:numCache>
                <c:formatCode>#,##0.0</c:formatCode>
                <c:ptCount val="3"/>
                <c:pt idx="0">
                  <c:v>61846.7</c:v>
                </c:pt>
                <c:pt idx="1">
                  <c:v>139643.29999999999</c:v>
                </c:pt>
                <c:pt idx="2">
                  <c:v>37378</c:v>
                </c:pt>
              </c:numCache>
            </c:numRef>
          </c:val>
        </c:ser>
        <c:dLbls>
          <c:dLblPos val="ctr"/>
          <c:showLegendKey val="0"/>
          <c:showVal val="1"/>
          <c:showCatName val="0"/>
          <c:showSerName val="0"/>
          <c:showPercent val="0"/>
          <c:showBubbleSize val="0"/>
        </c:dLbls>
        <c:gapWidth val="150"/>
        <c:overlap val="100"/>
        <c:axId val="21536072"/>
        <c:axId val="21534896"/>
      </c:barChart>
      <c:catAx>
        <c:axId val="215360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crossAx val="21534896"/>
        <c:crosses val="autoZero"/>
        <c:auto val="1"/>
        <c:lblAlgn val="ctr"/>
        <c:lblOffset val="100"/>
        <c:noMultiLvlLbl val="0"/>
      </c:catAx>
      <c:valAx>
        <c:axId val="2153489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Georgia" panose="02040502050405020303" pitchFamily="18" charset="0"/>
                    <a:ea typeface="+mn-ea"/>
                    <a:cs typeface="+mn-cs"/>
                  </a:defRPr>
                </a:pPr>
                <a:r>
                  <a:rPr lang="en-US" sz="1400">
                    <a:solidFill>
                      <a:schemeClr val="tx1"/>
                    </a:solidFill>
                    <a:latin typeface="Georgia" panose="02040502050405020303" pitchFamily="18" charset="0"/>
                  </a:rPr>
                  <a:t>Total Fan Energy (kWh)</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Georgia" panose="02040502050405020303" pitchFamily="18"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crossAx val="21536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'Energy Consumption'!$A$55</c:f>
              <c:strCache>
                <c:ptCount val="1"/>
                <c:pt idx="0">
                  <c:v>Original Design</c:v>
                </c:pt>
              </c:strCache>
            </c:strRef>
          </c:tx>
          <c:spPr>
            <a:solidFill>
              <a:schemeClr val="accent2"/>
            </a:solidFill>
            <a:ln>
              <a:noFill/>
            </a:ln>
            <a:effectLst/>
          </c:spPr>
          <c:invertIfNegative val="0"/>
          <c:cat>
            <c:strRef>
              <c:f>'Energy Consumption'!$B$54:$M$54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'Energy Consumption'!$B$55:$M$55</c:f>
              <c:numCache>
                <c:formatCode>#,##0</c:formatCode>
                <c:ptCount val="12"/>
                <c:pt idx="0">
                  <c:v>123097</c:v>
                </c:pt>
                <c:pt idx="1">
                  <c:v>113479</c:v>
                </c:pt>
                <c:pt idx="2">
                  <c:v>129357</c:v>
                </c:pt>
                <c:pt idx="3">
                  <c:v>140233</c:v>
                </c:pt>
                <c:pt idx="4">
                  <c:v>149528</c:v>
                </c:pt>
                <c:pt idx="5">
                  <c:v>158198</c:v>
                </c:pt>
                <c:pt idx="6">
                  <c:v>169473</c:v>
                </c:pt>
                <c:pt idx="7">
                  <c:v>170534</c:v>
                </c:pt>
                <c:pt idx="8">
                  <c:v>161544</c:v>
                </c:pt>
                <c:pt idx="9">
                  <c:v>137432</c:v>
                </c:pt>
                <c:pt idx="10">
                  <c:v>125813</c:v>
                </c:pt>
                <c:pt idx="11">
                  <c:v>130575</c:v>
                </c:pt>
              </c:numCache>
            </c:numRef>
          </c:val>
        </c:ser>
        <c:ser>
          <c:idx val="1"/>
          <c:order val="1"/>
          <c:tx>
            <c:strRef>
              <c:f>'Energy Consumption'!$A$57</c:f>
              <c:strCache>
                <c:ptCount val="1"/>
                <c:pt idx="0">
                  <c:v>WSHP</c:v>
                </c:pt>
              </c:strCache>
            </c:strRef>
          </c:tx>
          <c:spPr>
            <a:solidFill>
              <a:schemeClr val="accent4"/>
            </a:solidFill>
            <a:ln>
              <a:noFill/>
            </a:ln>
            <a:effectLst/>
          </c:spPr>
          <c:invertIfNegative val="0"/>
          <c:cat>
            <c:strRef>
              <c:f>'Energy Consumption'!$B$54:$M$54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'Energy Consumption'!$B$57:$M$57</c:f>
              <c:numCache>
                <c:formatCode>#,##0</c:formatCode>
                <c:ptCount val="12"/>
                <c:pt idx="0">
                  <c:v>95312</c:v>
                </c:pt>
                <c:pt idx="1">
                  <c:v>89053</c:v>
                </c:pt>
                <c:pt idx="2">
                  <c:v>99535</c:v>
                </c:pt>
                <c:pt idx="3">
                  <c:v>99943</c:v>
                </c:pt>
                <c:pt idx="4">
                  <c:v>105273</c:v>
                </c:pt>
                <c:pt idx="5">
                  <c:v>105394</c:v>
                </c:pt>
                <c:pt idx="6">
                  <c:v>111247</c:v>
                </c:pt>
                <c:pt idx="7">
                  <c:v>111865</c:v>
                </c:pt>
                <c:pt idx="8">
                  <c:v>105520</c:v>
                </c:pt>
                <c:pt idx="9">
                  <c:v>101240</c:v>
                </c:pt>
                <c:pt idx="10">
                  <c:v>96630</c:v>
                </c:pt>
                <c:pt idx="11">
                  <c:v>99761</c:v>
                </c:pt>
              </c:numCache>
            </c:numRef>
          </c:val>
        </c:ser>
        <c:ser>
          <c:idx val="2"/>
          <c:order val="2"/>
          <c:tx>
            <c:strRef>
              <c:f>'Energy Consumption'!$A$56</c:f>
              <c:strCache>
                <c:ptCount val="1"/>
                <c:pt idx="0">
                  <c:v>VRF</c:v>
                </c:pt>
              </c:strCache>
            </c:strRef>
          </c:tx>
          <c:spPr>
            <a:solidFill>
              <a:srgbClr val="048604"/>
            </a:solidFill>
            <a:ln>
              <a:noFill/>
            </a:ln>
            <a:effectLst/>
          </c:spPr>
          <c:invertIfNegative val="0"/>
          <c:cat>
            <c:strRef>
              <c:f>'Energy Consumption'!$B$54:$M$54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'Energy Consumption'!$B$56:$M$56</c:f>
              <c:numCache>
                <c:formatCode>#,##0</c:formatCode>
                <c:ptCount val="12"/>
                <c:pt idx="0">
                  <c:v>76206</c:v>
                </c:pt>
                <c:pt idx="1">
                  <c:v>68800</c:v>
                </c:pt>
                <c:pt idx="2">
                  <c:v>76562</c:v>
                </c:pt>
                <c:pt idx="3">
                  <c:v>80397</c:v>
                </c:pt>
                <c:pt idx="4">
                  <c:v>86516</c:v>
                </c:pt>
                <c:pt idx="5">
                  <c:v>92444</c:v>
                </c:pt>
                <c:pt idx="6">
                  <c:v>101655</c:v>
                </c:pt>
                <c:pt idx="7">
                  <c:v>103378</c:v>
                </c:pt>
                <c:pt idx="8">
                  <c:v>93263</c:v>
                </c:pt>
                <c:pt idx="9">
                  <c:v>79762</c:v>
                </c:pt>
                <c:pt idx="10">
                  <c:v>74007</c:v>
                </c:pt>
                <c:pt idx="11">
                  <c:v>76411</c:v>
                </c:pt>
              </c:numCache>
            </c:numRef>
          </c:val>
        </c:ser>
        <c:dLbls>
          <c:showLegendKey val="0"/>
          <c:showVal val="0"/>
          <c:showCatName val="0"/>
          <c:showSerName val="0"/>
          <c:showPercent val="0"/>
          <c:showBubbleSize val="0"/>
        </c:dLbls>
        <c:gapWidth val="150"/>
        <c:axId val="340347128"/>
        <c:axId val="340342032"/>
      </c:barChart>
      <c:catAx>
        <c:axId val="34034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340342032"/>
        <c:crosses val="autoZero"/>
        <c:auto val="1"/>
        <c:lblAlgn val="ctr"/>
        <c:lblOffset val="100"/>
        <c:noMultiLvlLbl val="0"/>
      </c:catAx>
      <c:valAx>
        <c:axId val="340342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mn-cs"/>
                  </a:defRPr>
                </a:pPr>
                <a:r>
                  <a:rPr lang="en-US" sz="1600" dirty="0">
                    <a:solidFill>
                      <a:schemeClr val="tx1"/>
                    </a:solidFill>
                    <a:latin typeface="Georgia" panose="02040502050405020303" pitchFamily="18" charset="0"/>
                  </a:rPr>
                  <a:t>Electrical Energy (kWh)</a:t>
                </a:r>
              </a:p>
            </c:rich>
          </c:tx>
          <c:layout>
            <c:manualLayout>
              <c:xMode val="edge"/>
              <c:yMode val="edge"/>
              <c:x val="3.1446540880503146E-3"/>
              <c:y val="0.1745433070866141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Georgia" panose="02040502050405020303" pitchFamily="18" charset="0"/>
                <a:ea typeface="+mn-ea"/>
                <a:cs typeface="+mn-cs"/>
              </a:defRPr>
            </a:pPr>
            <a:endParaRPr lang="en-US"/>
          </a:p>
        </c:txPr>
        <c:crossAx val="340347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Georgia" panose="0204050205040502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'Energy Consumption'!$A$55</c:f>
              <c:strCache>
                <c:ptCount val="1"/>
                <c:pt idx="0">
                  <c:v>Baseline</c:v>
                </c:pt>
              </c:strCache>
            </c:strRef>
          </c:tx>
          <c:spPr>
            <a:solidFill>
              <a:schemeClr val="accent2"/>
            </a:solidFill>
            <a:ln>
              <a:noFill/>
            </a:ln>
            <a:effectLst/>
          </c:spPr>
          <c:invertIfNegative val="0"/>
          <c:cat>
            <c:strRef>
              <c:f>'Energy Consumption'!$B$54:$M$54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'Energy Consumption'!$B$55:$M$55</c:f>
              <c:numCache>
                <c:formatCode>#,##0</c:formatCode>
                <c:ptCount val="12"/>
                <c:pt idx="0">
                  <c:v>123097</c:v>
                </c:pt>
                <c:pt idx="1">
                  <c:v>113479</c:v>
                </c:pt>
                <c:pt idx="2">
                  <c:v>129357</c:v>
                </c:pt>
                <c:pt idx="3">
                  <c:v>140233</c:v>
                </c:pt>
                <c:pt idx="4">
                  <c:v>149528</c:v>
                </c:pt>
                <c:pt idx="5">
                  <c:v>158198</c:v>
                </c:pt>
                <c:pt idx="6">
                  <c:v>169473</c:v>
                </c:pt>
                <c:pt idx="7">
                  <c:v>170534</c:v>
                </c:pt>
                <c:pt idx="8">
                  <c:v>161544</c:v>
                </c:pt>
                <c:pt idx="9">
                  <c:v>137432</c:v>
                </c:pt>
                <c:pt idx="10">
                  <c:v>125813</c:v>
                </c:pt>
                <c:pt idx="11">
                  <c:v>130575</c:v>
                </c:pt>
              </c:numCache>
            </c:numRef>
          </c:val>
        </c:ser>
        <c:ser>
          <c:idx val="1"/>
          <c:order val="1"/>
          <c:tx>
            <c:strRef>
              <c:f>'Energy Consumption'!$A$57</c:f>
              <c:strCache>
                <c:ptCount val="1"/>
                <c:pt idx="0">
                  <c:v>WSHP</c:v>
                </c:pt>
              </c:strCache>
            </c:strRef>
          </c:tx>
          <c:spPr>
            <a:solidFill>
              <a:schemeClr val="accent4"/>
            </a:solidFill>
            <a:ln>
              <a:noFill/>
            </a:ln>
            <a:effectLst/>
          </c:spPr>
          <c:invertIfNegative val="0"/>
          <c:cat>
            <c:strRef>
              <c:f>'Energy Consumption'!$B$54:$M$54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'Energy Consumption'!$B$57:$M$57</c:f>
              <c:numCache>
                <c:formatCode>#,##0</c:formatCode>
                <c:ptCount val="12"/>
                <c:pt idx="0">
                  <c:v>95312</c:v>
                </c:pt>
                <c:pt idx="1">
                  <c:v>89053</c:v>
                </c:pt>
                <c:pt idx="2">
                  <c:v>99535</c:v>
                </c:pt>
                <c:pt idx="3">
                  <c:v>99943</c:v>
                </c:pt>
                <c:pt idx="4">
                  <c:v>105273</c:v>
                </c:pt>
                <c:pt idx="5">
                  <c:v>105394</c:v>
                </c:pt>
                <c:pt idx="6">
                  <c:v>111247</c:v>
                </c:pt>
                <c:pt idx="7">
                  <c:v>111865</c:v>
                </c:pt>
                <c:pt idx="8">
                  <c:v>105520</c:v>
                </c:pt>
                <c:pt idx="9">
                  <c:v>101240</c:v>
                </c:pt>
                <c:pt idx="10">
                  <c:v>96630</c:v>
                </c:pt>
                <c:pt idx="11">
                  <c:v>99761</c:v>
                </c:pt>
              </c:numCache>
            </c:numRef>
          </c:val>
        </c:ser>
        <c:ser>
          <c:idx val="2"/>
          <c:order val="2"/>
          <c:tx>
            <c:strRef>
              <c:f>'Energy Consumption'!$A$56</c:f>
              <c:strCache>
                <c:ptCount val="1"/>
                <c:pt idx="0">
                  <c:v>VRF</c:v>
                </c:pt>
              </c:strCache>
            </c:strRef>
          </c:tx>
          <c:spPr>
            <a:solidFill>
              <a:srgbClr val="036503"/>
            </a:solidFill>
            <a:ln>
              <a:noFill/>
            </a:ln>
            <a:effectLst/>
          </c:spPr>
          <c:invertIfNegative val="0"/>
          <c:cat>
            <c:strRef>
              <c:f>'Energy Consumption'!$B$54:$M$54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'Energy Consumption'!$B$56:$M$56</c:f>
              <c:numCache>
                <c:formatCode>#,##0</c:formatCode>
                <c:ptCount val="12"/>
                <c:pt idx="0">
                  <c:v>76206</c:v>
                </c:pt>
                <c:pt idx="1">
                  <c:v>68800</c:v>
                </c:pt>
                <c:pt idx="2">
                  <c:v>76562</c:v>
                </c:pt>
                <c:pt idx="3">
                  <c:v>80397</c:v>
                </c:pt>
                <c:pt idx="4">
                  <c:v>86516</c:v>
                </c:pt>
                <c:pt idx="5">
                  <c:v>92444</c:v>
                </c:pt>
                <c:pt idx="6">
                  <c:v>101655</c:v>
                </c:pt>
                <c:pt idx="7">
                  <c:v>103378</c:v>
                </c:pt>
                <c:pt idx="8">
                  <c:v>93263</c:v>
                </c:pt>
                <c:pt idx="9">
                  <c:v>79762</c:v>
                </c:pt>
                <c:pt idx="10">
                  <c:v>74007</c:v>
                </c:pt>
                <c:pt idx="11">
                  <c:v>76411</c:v>
                </c:pt>
              </c:numCache>
            </c:numRef>
          </c:val>
        </c:ser>
        <c:dLbls>
          <c:showLegendKey val="0"/>
          <c:showVal val="0"/>
          <c:showCatName val="0"/>
          <c:showSerName val="0"/>
          <c:showPercent val="0"/>
          <c:showBubbleSize val="0"/>
        </c:dLbls>
        <c:gapWidth val="150"/>
        <c:axId val="340343208"/>
        <c:axId val="340343600"/>
      </c:barChart>
      <c:catAx>
        <c:axId val="340343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340343600"/>
        <c:crosses val="autoZero"/>
        <c:auto val="1"/>
        <c:lblAlgn val="ctr"/>
        <c:lblOffset val="100"/>
        <c:noMultiLvlLbl val="0"/>
      </c:catAx>
      <c:valAx>
        <c:axId val="34034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mn-cs"/>
                  </a:defRPr>
                </a:pPr>
                <a:r>
                  <a:rPr lang="en-US" sz="1400"/>
                  <a:t>Electrical Energy (kWh)</a:t>
                </a:r>
              </a:p>
            </c:rich>
          </c:tx>
          <c:layout>
            <c:manualLayout>
              <c:xMode val="edge"/>
              <c:yMode val="edge"/>
              <c:x val="1.1111111111111112E-2"/>
              <c:y val="5.4710557013706619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340343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eorgia" panose="02040502050405020303" pitchFamily="18" charset="0"/>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latin typeface="Georgia" panose="02040502050405020303" pitchFamily="18"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'Energy Consumption'!$A$63</c:f>
              <c:strCache>
                <c:ptCount val="1"/>
                <c:pt idx="0">
                  <c:v>Original</c:v>
                </c:pt>
              </c:strCache>
            </c:strRef>
          </c:tx>
          <c:spPr>
            <a:solidFill>
              <a:srgbClr val="ED7D31"/>
            </a:solidFill>
            <a:ln>
              <a:noFill/>
            </a:ln>
            <a:effectLst/>
          </c:spPr>
          <c:invertIfNegative val="0"/>
          <c:cat>
            <c:strRef>
              <c:f>'Energy Consumption'!$B$62:$M$62</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'Energy Consumption'!$B$63:$M$63</c:f>
              <c:numCache>
                <c:formatCode>#,##0.0</c:formatCode>
                <c:ptCount val="12"/>
                <c:pt idx="0">
                  <c:v>989</c:v>
                </c:pt>
                <c:pt idx="1">
                  <c:v>409.5</c:v>
                </c:pt>
                <c:pt idx="2">
                  <c:v>350.9</c:v>
                </c:pt>
                <c:pt idx="3">
                  <c:v>223.9</c:v>
                </c:pt>
                <c:pt idx="4">
                  <c:v>12</c:v>
                </c:pt>
                <c:pt idx="5">
                  <c:v>0</c:v>
                </c:pt>
                <c:pt idx="6">
                  <c:v>4.3</c:v>
                </c:pt>
                <c:pt idx="7">
                  <c:v>4.8</c:v>
                </c:pt>
                <c:pt idx="8">
                  <c:v>4.8</c:v>
                </c:pt>
                <c:pt idx="9">
                  <c:v>254.5</c:v>
                </c:pt>
                <c:pt idx="10">
                  <c:v>292.8</c:v>
                </c:pt>
                <c:pt idx="11">
                  <c:v>251.5</c:v>
                </c:pt>
              </c:numCache>
            </c:numRef>
          </c:val>
        </c:ser>
        <c:ser>
          <c:idx val="1"/>
          <c:order val="1"/>
          <c:tx>
            <c:strRef>
              <c:f>'Energy Consumption'!$A$64</c:f>
              <c:strCache>
                <c:ptCount val="1"/>
                <c:pt idx="0">
                  <c:v>WSHP</c:v>
                </c:pt>
              </c:strCache>
            </c:strRef>
          </c:tx>
          <c:spPr>
            <a:solidFill>
              <a:srgbClr val="FFC000"/>
            </a:solidFill>
            <a:ln>
              <a:noFill/>
            </a:ln>
            <a:effectLst/>
          </c:spPr>
          <c:invertIfNegative val="0"/>
          <c:cat>
            <c:strRef>
              <c:f>'Energy Consumption'!$B$62:$M$62</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'Energy Consumption'!$B$64:$M$64</c:f>
              <c:numCache>
                <c:formatCode>#,##0.0</c:formatCode>
                <c:ptCount val="12"/>
                <c:pt idx="0">
                  <c:v>649</c:v>
                </c:pt>
                <c:pt idx="1">
                  <c:v>212</c:v>
                </c:pt>
                <c:pt idx="2">
                  <c:v>152</c:v>
                </c:pt>
                <c:pt idx="3">
                  <c:v>39</c:v>
                </c:pt>
                <c:pt idx="4">
                  <c:v>33</c:v>
                </c:pt>
                <c:pt idx="5">
                  <c:v>0</c:v>
                </c:pt>
                <c:pt idx="6">
                  <c:v>0</c:v>
                </c:pt>
                <c:pt idx="7">
                  <c:v>0</c:v>
                </c:pt>
                <c:pt idx="8">
                  <c:v>0</c:v>
                </c:pt>
                <c:pt idx="9">
                  <c:v>61</c:v>
                </c:pt>
                <c:pt idx="10">
                  <c:v>111</c:v>
                </c:pt>
                <c:pt idx="11">
                  <c:v>109</c:v>
                </c:pt>
              </c:numCache>
            </c:numRef>
          </c:val>
        </c:ser>
        <c:ser>
          <c:idx val="2"/>
          <c:order val="2"/>
          <c:tx>
            <c:strRef>
              <c:f>'Energy Consumption'!$A$65</c:f>
              <c:strCache>
                <c:ptCount val="1"/>
                <c:pt idx="0">
                  <c:v>VRF</c:v>
                </c:pt>
              </c:strCache>
            </c:strRef>
          </c:tx>
          <c:spPr>
            <a:solidFill>
              <a:srgbClr val="036503"/>
            </a:solidFill>
            <a:ln>
              <a:noFill/>
            </a:ln>
            <a:effectLst/>
          </c:spPr>
          <c:invertIfNegative val="0"/>
          <c:cat>
            <c:strRef>
              <c:f>'Energy Consumption'!$B$62:$M$62</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'Energy Consumption'!$B$65:$M$65</c:f>
              <c:numCache>
                <c:formatCode>#,##0.0</c:formatCode>
                <c:ptCount val="12"/>
                <c:pt idx="0">
                  <c:v>101</c:v>
                </c:pt>
                <c:pt idx="1">
                  <c:v>51.4</c:v>
                </c:pt>
                <c:pt idx="2">
                  <c:v>56.9</c:v>
                </c:pt>
                <c:pt idx="3">
                  <c:v>16.100000000000001</c:v>
                </c:pt>
                <c:pt idx="4">
                  <c:v>12.7</c:v>
                </c:pt>
                <c:pt idx="5">
                  <c:v>0</c:v>
                </c:pt>
                <c:pt idx="6">
                  <c:v>0</c:v>
                </c:pt>
                <c:pt idx="7">
                  <c:v>0</c:v>
                </c:pt>
                <c:pt idx="8">
                  <c:v>0</c:v>
                </c:pt>
                <c:pt idx="9">
                  <c:v>28.5</c:v>
                </c:pt>
                <c:pt idx="10">
                  <c:v>45.9</c:v>
                </c:pt>
                <c:pt idx="11">
                  <c:v>47.4</c:v>
                </c:pt>
              </c:numCache>
            </c:numRef>
          </c:val>
        </c:ser>
        <c:dLbls>
          <c:showLegendKey val="0"/>
          <c:showVal val="0"/>
          <c:showCatName val="0"/>
          <c:showSerName val="0"/>
          <c:showPercent val="0"/>
          <c:showBubbleSize val="0"/>
        </c:dLbls>
        <c:gapWidth val="219"/>
        <c:overlap val="-27"/>
        <c:axId val="340343992"/>
        <c:axId val="340344384"/>
      </c:barChart>
      <c:catAx>
        <c:axId val="34034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340344384"/>
        <c:crosses val="autoZero"/>
        <c:auto val="1"/>
        <c:lblAlgn val="ctr"/>
        <c:lblOffset val="100"/>
        <c:noMultiLvlLbl val="0"/>
      </c:catAx>
      <c:valAx>
        <c:axId val="340344384"/>
        <c:scaling>
          <c:orientation val="minMax"/>
          <c:max val="1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mn-cs"/>
                  </a:defRPr>
                </a:pPr>
                <a:r>
                  <a:rPr lang="en-US" sz="1400"/>
                  <a:t>Natural Gas (therms)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34034399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Georgia" panose="02040502050405020303" pitchFamily="18"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CO2</c:v>
          </c:tx>
          <c:spPr>
            <a:solidFill>
              <a:schemeClr val="accent2"/>
            </a:solidFill>
            <a:ln>
              <a:noFill/>
            </a:ln>
            <a:effectLst/>
          </c:spPr>
          <c:invertIfNegative val="0"/>
          <c:cat>
            <c:strRef>
              <c:f>'Energy Consumption'!$A$3:$A$5</c:f>
              <c:strCache>
                <c:ptCount val="3"/>
                <c:pt idx="0">
                  <c:v>Baseline</c:v>
                </c:pt>
                <c:pt idx="1">
                  <c:v>WSHP</c:v>
                </c:pt>
                <c:pt idx="2">
                  <c:v>VRF</c:v>
                </c:pt>
              </c:strCache>
            </c:strRef>
          </c:cat>
          <c:val>
            <c:numRef>
              <c:f>'Energy Consumption'!$B$3:$B$5</c:f>
              <c:numCache>
                <c:formatCode>#,##0</c:formatCode>
                <c:ptCount val="3"/>
                <c:pt idx="0">
                  <c:v>2371616</c:v>
                </c:pt>
                <c:pt idx="1">
                  <c:v>1607903</c:v>
                </c:pt>
                <c:pt idx="2">
                  <c:v>1319577</c:v>
                </c:pt>
              </c:numCache>
            </c:numRef>
          </c:val>
        </c:ser>
        <c:dLbls>
          <c:showLegendKey val="0"/>
          <c:showVal val="0"/>
          <c:showCatName val="0"/>
          <c:showSerName val="0"/>
          <c:showPercent val="0"/>
          <c:showBubbleSize val="0"/>
        </c:dLbls>
        <c:gapWidth val="219"/>
        <c:axId val="340346344"/>
        <c:axId val="340345168"/>
      </c:barChart>
      <c:barChart>
        <c:barDir val="col"/>
        <c:grouping val="clustered"/>
        <c:varyColors val="0"/>
        <c:ser>
          <c:idx val="1"/>
          <c:order val="1"/>
          <c:tx>
            <c:v>SO2</c:v>
          </c:tx>
          <c:spPr>
            <a:solidFill>
              <a:schemeClr val="accent4"/>
            </a:solidFill>
            <a:ln>
              <a:noFill/>
            </a:ln>
            <a:effectLst/>
          </c:spPr>
          <c:invertIfNegative val="0"/>
          <c:cat>
            <c:strRef>
              <c:f>'Energy Consumption'!$A$3:$A$5</c:f>
              <c:strCache>
                <c:ptCount val="3"/>
                <c:pt idx="0">
                  <c:v>Baseline</c:v>
                </c:pt>
                <c:pt idx="1">
                  <c:v>WSHP</c:v>
                </c:pt>
                <c:pt idx="2">
                  <c:v>VRF</c:v>
                </c:pt>
              </c:strCache>
            </c:strRef>
          </c:cat>
          <c:val>
            <c:numRef>
              <c:f>'Energy Consumption'!$C$3:$C$5</c:f>
              <c:numCache>
                <c:formatCode>#,##0</c:formatCode>
                <c:ptCount val="3"/>
                <c:pt idx="0">
                  <c:v>4515</c:v>
                </c:pt>
                <c:pt idx="1">
                  <c:v>3061</c:v>
                </c:pt>
                <c:pt idx="2">
                  <c:v>2512</c:v>
                </c:pt>
              </c:numCache>
            </c:numRef>
          </c:val>
        </c:ser>
        <c:ser>
          <c:idx val="2"/>
          <c:order val="2"/>
          <c:tx>
            <c:v>NOx</c:v>
          </c:tx>
          <c:spPr>
            <a:solidFill>
              <a:srgbClr val="036503"/>
            </a:solidFill>
            <a:ln>
              <a:noFill/>
            </a:ln>
            <a:effectLst/>
          </c:spPr>
          <c:invertIfNegative val="0"/>
          <c:cat>
            <c:strRef>
              <c:f>'Energy Consumption'!$A$3:$A$5</c:f>
              <c:strCache>
                <c:ptCount val="3"/>
                <c:pt idx="0">
                  <c:v>Baseline</c:v>
                </c:pt>
                <c:pt idx="1">
                  <c:v>WSHP</c:v>
                </c:pt>
                <c:pt idx="2">
                  <c:v>VRF</c:v>
                </c:pt>
              </c:strCache>
            </c:strRef>
          </c:cat>
          <c:val>
            <c:numRef>
              <c:f>'Energy Consumption'!$D$3:$D$5</c:f>
              <c:numCache>
                <c:formatCode>#,##0</c:formatCode>
                <c:ptCount val="3"/>
                <c:pt idx="0">
                  <c:v>1556</c:v>
                </c:pt>
                <c:pt idx="1">
                  <c:v>1055</c:v>
                </c:pt>
                <c:pt idx="2">
                  <c:v>866</c:v>
                </c:pt>
              </c:numCache>
            </c:numRef>
          </c:val>
        </c:ser>
        <c:dLbls>
          <c:showLegendKey val="0"/>
          <c:showVal val="0"/>
          <c:showCatName val="0"/>
          <c:showSerName val="0"/>
          <c:showPercent val="0"/>
          <c:showBubbleSize val="0"/>
        </c:dLbls>
        <c:gapWidth val="219"/>
        <c:axId val="340340856"/>
        <c:axId val="340347912"/>
      </c:barChart>
      <c:catAx>
        <c:axId val="34034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endParaRPr lang="en-US"/>
          </a:p>
        </c:txPr>
        <c:crossAx val="340345168"/>
        <c:crosses val="autoZero"/>
        <c:auto val="1"/>
        <c:lblAlgn val="ctr"/>
        <c:lblOffset val="100"/>
        <c:noMultiLvlLbl val="0"/>
      </c:catAx>
      <c:valAx>
        <c:axId val="340345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r>
                  <a:rPr lang="en-US" sz="1400"/>
                  <a:t>CO2 (lbm/year)</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endParaRPr lang="en-US"/>
          </a:p>
        </c:txPr>
        <c:crossAx val="340346344"/>
        <c:crosses val="autoZero"/>
        <c:crossBetween val="between"/>
      </c:valAx>
      <c:valAx>
        <c:axId val="340347912"/>
        <c:scaling>
          <c:orientation val="minMax"/>
        </c:scaling>
        <c:delete val="0"/>
        <c:axPos val="r"/>
        <c:title>
          <c:tx>
            <c:rich>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r>
                  <a:rPr lang="en-US" sz="1400"/>
                  <a:t>SO2 &amp; NOx (gm/year)</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endParaRPr lang="en-US"/>
          </a:p>
        </c:txPr>
        <c:crossAx val="340340856"/>
        <c:crosses val="max"/>
        <c:crossBetween val="between"/>
      </c:valAx>
      <c:catAx>
        <c:axId val="340340856"/>
        <c:scaling>
          <c:orientation val="minMax"/>
        </c:scaling>
        <c:delete val="1"/>
        <c:axPos val="b"/>
        <c:numFmt formatCode="General" sourceLinked="1"/>
        <c:majorTickMark val="out"/>
        <c:minorTickMark val="none"/>
        <c:tickLblPos val="nextTo"/>
        <c:crossAx val="34034791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eorgia" panose="02040502050405020303"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solidFill>
            <a:sysClr val="windowText" lastClr="000000"/>
          </a:solidFill>
          <a:latin typeface="Georgia" panose="02040502050405020303" pitchFamily="18"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Analysis 1: Variable Refrigerant Flow</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EUI!$B$12</c:f>
              <c:strCache>
                <c:ptCount val="1"/>
                <c:pt idx="0">
                  <c:v>VRF</c:v>
                </c:pt>
              </c:strCache>
            </c:strRef>
          </c:tx>
          <c:dPt>
            <c:idx val="0"/>
            <c:bubble3D val="0"/>
            <c:spPr>
              <a:solidFill>
                <a:schemeClr val="accent2"/>
              </a:solidFill>
              <a:ln w="19050">
                <a:solidFill>
                  <a:schemeClr val="lt1"/>
                </a:solidFill>
              </a:ln>
              <a:effectLst/>
            </c:spPr>
          </c:dPt>
          <c:dPt>
            <c:idx val="1"/>
            <c:bubble3D val="0"/>
            <c:spPr>
              <a:solidFill>
                <a:schemeClr val="accent4"/>
              </a:solidFill>
              <a:ln w="19050">
                <a:solidFill>
                  <a:schemeClr val="lt1"/>
                </a:solidFill>
              </a:ln>
              <a:effectLst/>
            </c:spPr>
          </c:dPt>
          <c:dPt>
            <c:idx val="2"/>
            <c:bubble3D val="0"/>
            <c:spPr>
              <a:solidFill>
                <a:schemeClr val="accent6"/>
              </a:solidFill>
              <a:ln w="19050">
                <a:solidFill>
                  <a:schemeClr val="lt1"/>
                </a:solidFill>
              </a:ln>
              <a:effectLst/>
            </c:spPr>
          </c:dPt>
          <c:dPt>
            <c:idx val="3"/>
            <c:bubble3D val="0"/>
            <c:spPr>
              <a:solidFill>
                <a:schemeClr val="accent2">
                  <a:lumMod val="60000"/>
                </a:schemeClr>
              </a:solidFill>
              <a:ln w="19050">
                <a:solidFill>
                  <a:schemeClr val="lt1"/>
                </a:solidFill>
              </a:ln>
              <a:effectLst/>
            </c:spPr>
          </c:dPt>
          <c:dPt>
            <c:idx val="4"/>
            <c:bubble3D val="0"/>
            <c:spPr>
              <a:solidFill>
                <a:schemeClr val="accent4">
                  <a:lumMod val="60000"/>
                </a:schemeClr>
              </a:solidFill>
              <a:ln w="19050">
                <a:solidFill>
                  <a:schemeClr val="lt1"/>
                </a:solidFill>
              </a:ln>
              <a:effectLst/>
            </c:spPr>
          </c:dPt>
          <c:dPt>
            <c:idx val="5"/>
            <c:bubble3D val="0"/>
            <c:spPr>
              <a:solidFill>
                <a:schemeClr val="accent6">
                  <a:lumMod val="60000"/>
                </a:schemeClr>
              </a:solidFill>
              <a:ln w="19050">
                <a:solidFill>
                  <a:schemeClr val="lt1"/>
                </a:solidFill>
              </a:ln>
              <a:effectLst/>
            </c:spPr>
          </c:dPt>
          <c:dPt>
            <c:idx val="6"/>
            <c:bubble3D val="0"/>
            <c:spPr>
              <a:solidFill>
                <a:schemeClr val="accent2">
                  <a:lumMod val="80000"/>
                  <a:lumOff val="20000"/>
                </a:schemeClr>
              </a:solidFill>
              <a:ln w="19050">
                <a:solidFill>
                  <a:schemeClr val="lt1"/>
                </a:solidFill>
              </a:ln>
              <a:effectLst/>
            </c:spPr>
          </c:dPt>
          <c:dPt>
            <c:idx val="7"/>
            <c:bubble3D val="0"/>
            <c:spPr>
              <a:solidFill>
                <a:schemeClr val="accent4">
                  <a:lumMod val="80000"/>
                  <a:lumOff val="2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Georgia" panose="02040502050405020303" pitchFamily="18"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ysClr val="windowText" lastClr="000000"/>
                  </a:solidFill>
                  <a:round/>
                </a:ln>
                <a:effectLst/>
              </c:spPr>
            </c:leaderLines>
            <c:extLst>
              <c:ext xmlns:c15="http://schemas.microsoft.com/office/drawing/2012/chart" uri="{CE6537A1-D6FC-4f65-9D91-7224C49458BB}">
                <c15:layout/>
              </c:ext>
            </c:extLst>
          </c:dLbls>
          <c:cat>
            <c:strRef>
              <c:f>EUI!$A$13:$A$20</c:f>
              <c:strCache>
                <c:ptCount val="8"/>
                <c:pt idx="0">
                  <c:v>Lighting</c:v>
                </c:pt>
                <c:pt idx="1">
                  <c:v>Heating - Elec</c:v>
                </c:pt>
                <c:pt idx="2">
                  <c:v>Heating - Gas</c:v>
                </c:pt>
                <c:pt idx="3">
                  <c:v>Space Cooling</c:v>
                </c:pt>
                <c:pt idx="4">
                  <c:v>Pumps</c:v>
                </c:pt>
                <c:pt idx="5">
                  <c:v>Heat Rejection</c:v>
                </c:pt>
                <c:pt idx="6">
                  <c:v>Fans- Conditioned</c:v>
                </c:pt>
                <c:pt idx="7">
                  <c:v>Receptacles</c:v>
                </c:pt>
              </c:strCache>
            </c:strRef>
          </c:cat>
          <c:val>
            <c:numRef>
              <c:f>EUI!$B$13:$B$20</c:f>
              <c:numCache>
                <c:formatCode>General</c:formatCode>
                <c:ptCount val="8"/>
                <c:pt idx="0">
                  <c:v>768.7</c:v>
                </c:pt>
                <c:pt idx="1">
                  <c:v>5.3</c:v>
                </c:pt>
                <c:pt idx="2">
                  <c:v>36</c:v>
                </c:pt>
                <c:pt idx="3">
                  <c:v>730.7</c:v>
                </c:pt>
                <c:pt idx="4">
                  <c:v>0</c:v>
                </c:pt>
                <c:pt idx="5">
                  <c:v>73.3</c:v>
                </c:pt>
                <c:pt idx="6">
                  <c:v>428.5</c:v>
                </c:pt>
                <c:pt idx="7">
                  <c:v>1794.6</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'Monthly Energy'!$A$3</c:f>
              <c:strCache>
                <c:ptCount val="1"/>
                <c:pt idx="0">
                  <c:v>Lights</c:v>
                </c:pt>
              </c:strCache>
            </c:strRef>
          </c:tx>
          <c:spPr>
            <a:solidFill>
              <a:schemeClr val="accent2"/>
            </a:solidFill>
            <a:ln>
              <a:noFill/>
            </a:ln>
            <a:effectLst/>
          </c:spPr>
          <c:invertIfNegative val="0"/>
          <c:cat>
            <c:strRef>
              <c:f>'Monthly Energy'!$B$2:$M$2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Energy'!$B$3:$M$3</c:f>
              <c:numCache>
                <c:formatCode>#,##0</c:formatCode>
                <c:ptCount val="12"/>
                <c:pt idx="0">
                  <c:v>19093.099999999999</c:v>
                </c:pt>
                <c:pt idx="1">
                  <c:v>17247.8</c:v>
                </c:pt>
                <c:pt idx="2">
                  <c:v>19240.400000000001</c:v>
                </c:pt>
                <c:pt idx="3">
                  <c:v>18453.5</c:v>
                </c:pt>
                <c:pt idx="4">
                  <c:v>19166.8</c:v>
                </c:pt>
                <c:pt idx="5">
                  <c:v>18600.8</c:v>
                </c:pt>
                <c:pt idx="6">
                  <c:v>19019.5</c:v>
                </c:pt>
                <c:pt idx="7">
                  <c:v>19240.400000000001</c:v>
                </c:pt>
                <c:pt idx="8">
                  <c:v>18453.5</c:v>
                </c:pt>
                <c:pt idx="9">
                  <c:v>19166.8</c:v>
                </c:pt>
                <c:pt idx="10">
                  <c:v>18527.099999999999</c:v>
                </c:pt>
                <c:pt idx="11">
                  <c:v>19019.5</c:v>
                </c:pt>
              </c:numCache>
            </c:numRef>
          </c:val>
        </c:ser>
        <c:ser>
          <c:idx val="1"/>
          <c:order val="1"/>
          <c:tx>
            <c:strRef>
              <c:f>'Monthly Energy'!$A$4</c:f>
              <c:strCache>
                <c:ptCount val="1"/>
                <c:pt idx="0">
                  <c:v>Miscellaneous Load</c:v>
                </c:pt>
              </c:strCache>
            </c:strRef>
          </c:tx>
          <c:spPr>
            <a:solidFill>
              <a:schemeClr val="accent4"/>
            </a:solidFill>
            <a:ln>
              <a:noFill/>
            </a:ln>
            <a:effectLst/>
          </c:spPr>
          <c:invertIfNegative val="0"/>
          <c:cat>
            <c:strRef>
              <c:f>'Monthly Energy'!$B$2:$M$2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Energy'!$B$4:$M$4</c:f>
              <c:numCache>
                <c:formatCode>#,##0</c:formatCode>
                <c:ptCount val="12"/>
                <c:pt idx="0">
                  <c:v>42729</c:v>
                </c:pt>
                <c:pt idx="1">
                  <c:v>38593.9</c:v>
                </c:pt>
                <c:pt idx="2">
                  <c:v>42728.9</c:v>
                </c:pt>
                <c:pt idx="3">
                  <c:v>41350.6</c:v>
                </c:pt>
                <c:pt idx="4">
                  <c:v>42728.9</c:v>
                </c:pt>
                <c:pt idx="5">
                  <c:v>41350.6</c:v>
                </c:pt>
                <c:pt idx="6">
                  <c:v>42728.9</c:v>
                </c:pt>
                <c:pt idx="7">
                  <c:v>42728.9</c:v>
                </c:pt>
                <c:pt idx="8">
                  <c:v>41350.6</c:v>
                </c:pt>
                <c:pt idx="9">
                  <c:v>42728.9</c:v>
                </c:pt>
                <c:pt idx="10">
                  <c:v>41350.6</c:v>
                </c:pt>
                <c:pt idx="11">
                  <c:v>42729</c:v>
                </c:pt>
              </c:numCache>
            </c:numRef>
          </c:val>
        </c:ser>
        <c:ser>
          <c:idx val="2"/>
          <c:order val="2"/>
          <c:tx>
            <c:strRef>
              <c:f>'Monthly Energy'!$A$5</c:f>
              <c:strCache>
                <c:ptCount val="1"/>
                <c:pt idx="0">
                  <c:v>Heat Rejection</c:v>
                </c:pt>
              </c:strCache>
            </c:strRef>
          </c:tx>
          <c:spPr>
            <a:solidFill>
              <a:schemeClr val="accent6"/>
            </a:solidFill>
            <a:ln>
              <a:noFill/>
            </a:ln>
            <a:effectLst/>
          </c:spPr>
          <c:invertIfNegative val="0"/>
          <c:cat>
            <c:strRef>
              <c:f>'Monthly Energy'!$B$2:$M$2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Energy'!$B$5:$M$5</c:f>
              <c:numCache>
                <c:formatCode>#,##0</c:formatCode>
                <c:ptCount val="12"/>
                <c:pt idx="0">
                  <c:v>1176.9000000000001</c:v>
                </c:pt>
                <c:pt idx="1">
                  <c:v>1158.8</c:v>
                </c:pt>
                <c:pt idx="2">
                  <c:v>1335.3</c:v>
                </c:pt>
                <c:pt idx="3">
                  <c:v>1744.9</c:v>
                </c:pt>
                <c:pt idx="4">
                  <c:v>1980</c:v>
                </c:pt>
                <c:pt idx="5">
                  <c:v>2298.8000000000002</c:v>
                </c:pt>
                <c:pt idx="6">
                  <c:v>2574.1</c:v>
                </c:pt>
                <c:pt idx="7">
                  <c:v>2893.5</c:v>
                </c:pt>
                <c:pt idx="8">
                  <c:v>2345.5</c:v>
                </c:pt>
                <c:pt idx="9">
                  <c:v>1728</c:v>
                </c:pt>
                <c:pt idx="10">
                  <c:v>1363.7</c:v>
                </c:pt>
                <c:pt idx="11">
                  <c:v>1414.1</c:v>
                </c:pt>
              </c:numCache>
            </c:numRef>
          </c:val>
        </c:ser>
        <c:ser>
          <c:idx val="3"/>
          <c:order val="3"/>
          <c:tx>
            <c:strRef>
              <c:f>'Monthly Energy'!$A$6</c:f>
              <c:strCache>
                <c:ptCount val="1"/>
                <c:pt idx="0">
                  <c:v>Cooling Mode</c:v>
                </c:pt>
              </c:strCache>
            </c:strRef>
          </c:tx>
          <c:spPr>
            <a:solidFill>
              <a:schemeClr val="accent2">
                <a:lumMod val="60000"/>
              </a:schemeClr>
            </a:solidFill>
            <a:ln>
              <a:noFill/>
            </a:ln>
            <a:effectLst/>
          </c:spPr>
          <c:invertIfNegative val="0"/>
          <c:cat>
            <c:strRef>
              <c:f>'Monthly Energy'!$B$2:$M$2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Energy'!$B$6:$M$6</c:f>
              <c:numCache>
                <c:formatCode>#,##0</c:formatCode>
                <c:ptCount val="12"/>
                <c:pt idx="0">
                  <c:v>1151.3</c:v>
                </c:pt>
                <c:pt idx="1">
                  <c:v>1665.7</c:v>
                </c:pt>
                <c:pt idx="2">
                  <c:v>2127.8000000000002</c:v>
                </c:pt>
                <c:pt idx="3">
                  <c:v>8348.1</c:v>
                </c:pt>
                <c:pt idx="4">
                  <c:v>11343.599999999999</c:v>
                </c:pt>
                <c:pt idx="5">
                  <c:v>21946.000000000004</c:v>
                </c:pt>
                <c:pt idx="6">
                  <c:v>25321.3</c:v>
                </c:pt>
                <c:pt idx="7">
                  <c:v>26542.799999999999</c:v>
                </c:pt>
                <c:pt idx="8">
                  <c:v>20097</c:v>
                </c:pt>
                <c:pt idx="9">
                  <c:v>5505.5999999999995</c:v>
                </c:pt>
                <c:pt idx="10">
                  <c:v>2439.5</c:v>
                </c:pt>
                <c:pt idx="11">
                  <c:v>2535</c:v>
                </c:pt>
              </c:numCache>
            </c:numRef>
          </c:val>
        </c:ser>
        <c:ser>
          <c:idx val="4"/>
          <c:order val="4"/>
          <c:tx>
            <c:strRef>
              <c:f>'Monthly Energy'!$A$7</c:f>
              <c:strCache>
                <c:ptCount val="1"/>
                <c:pt idx="0">
                  <c:v>Heating Mode</c:v>
                </c:pt>
              </c:strCache>
            </c:strRef>
          </c:tx>
          <c:spPr>
            <a:solidFill>
              <a:schemeClr val="accent4">
                <a:lumMod val="60000"/>
              </a:schemeClr>
            </a:solidFill>
            <a:ln>
              <a:noFill/>
            </a:ln>
            <a:effectLst/>
          </c:spPr>
          <c:invertIfNegative val="0"/>
          <c:cat>
            <c:strRef>
              <c:f>'Monthly Energy'!$B$2:$M$2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Energy'!$B$7:$M$7</c:f>
              <c:numCache>
                <c:formatCode>#,##0</c:formatCode>
                <c:ptCount val="12"/>
                <c:pt idx="0">
                  <c:v>1364.3</c:v>
                </c:pt>
                <c:pt idx="1">
                  <c:v>168.9</c:v>
                </c:pt>
                <c:pt idx="2">
                  <c:v>19.600000000000001</c:v>
                </c:pt>
                <c:pt idx="3">
                  <c:v>0</c:v>
                </c:pt>
                <c:pt idx="4">
                  <c:v>0</c:v>
                </c:pt>
                <c:pt idx="5">
                  <c:v>0</c:v>
                </c:pt>
                <c:pt idx="6">
                  <c:v>0</c:v>
                </c:pt>
                <c:pt idx="7">
                  <c:v>0</c:v>
                </c:pt>
                <c:pt idx="8">
                  <c:v>0</c:v>
                </c:pt>
                <c:pt idx="9">
                  <c:v>0</c:v>
                </c:pt>
                <c:pt idx="10">
                  <c:v>0</c:v>
                </c:pt>
                <c:pt idx="11">
                  <c:v>1.4</c:v>
                </c:pt>
              </c:numCache>
            </c:numRef>
          </c:val>
        </c:ser>
        <c:ser>
          <c:idx val="5"/>
          <c:order val="5"/>
          <c:tx>
            <c:strRef>
              <c:f>'Monthly Energy'!$A$8</c:f>
              <c:strCache>
                <c:ptCount val="1"/>
                <c:pt idx="0">
                  <c:v>Fan Energy</c:v>
                </c:pt>
              </c:strCache>
            </c:strRef>
          </c:tx>
          <c:spPr>
            <a:solidFill>
              <a:schemeClr val="accent6">
                <a:lumMod val="60000"/>
              </a:schemeClr>
            </a:solidFill>
            <a:ln>
              <a:noFill/>
            </a:ln>
            <a:effectLst/>
          </c:spPr>
          <c:invertIfNegative val="0"/>
          <c:cat>
            <c:strRef>
              <c:f>'Monthly Energy'!$B$2:$M$2</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Energy'!$B$8:$M$8</c:f>
              <c:numCache>
                <c:formatCode>#,##0</c:formatCode>
                <c:ptCount val="12"/>
                <c:pt idx="0">
                  <c:v>9774.2999999999993</c:v>
                </c:pt>
                <c:pt idx="1">
                  <c:v>9136.2999999999993</c:v>
                </c:pt>
                <c:pt idx="2">
                  <c:v>10192.700000000001</c:v>
                </c:pt>
                <c:pt idx="3">
                  <c:v>10314.4</c:v>
                </c:pt>
                <c:pt idx="4">
                  <c:v>11160.5</c:v>
                </c:pt>
                <c:pt idx="5">
                  <c:v>11104.8</c:v>
                </c:pt>
                <c:pt idx="6">
                  <c:v>11428.5</c:v>
                </c:pt>
                <c:pt idx="7">
                  <c:v>11549</c:v>
                </c:pt>
                <c:pt idx="8">
                  <c:v>10831</c:v>
                </c:pt>
                <c:pt idx="9">
                  <c:v>10385</c:v>
                </c:pt>
                <c:pt idx="10">
                  <c:v>9654.9</c:v>
                </c:pt>
                <c:pt idx="11">
                  <c:v>10018.1</c:v>
                </c:pt>
              </c:numCache>
            </c:numRef>
          </c:val>
        </c:ser>
        <c:dLbls>
          <c:showLegendKey val="0"/>
          <c:showVal val="0"/>
          <c:showCatName val="0"/>
          <c:showSerName val="0"/>
          <c:showPercent val="0"/>
          <c:showBubbleSize val="0"/>
        </c:dLbls>
        <c:gapWidth val="150"/>
        <c:overlap val="100"/>
        <c:axId val="275129280"/>
        <c:axId val="275131240"/>
      </c:barChart>
      <c:catAx>
        <c:axId val="27512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Georgia" panose="02040502050405020303" pitchFamily="18" charset="0"/>
                <a:ea typeface="+mn-ea"/>
                <a:cs typeface="+mn-cs"/>
              </a:defRPr>
            </a:pPr>
            <a:endParaRPr lang="en-US"/>
          </a:p>
        </c:txPr>
        <c:crossAx val="275131240"/>
        <c:crosses val="autoZero"/>
        <c:auto val="1"/>
        <c:lblAlgn val="ctr"/>
        <c:lblOffset val="100"/>
        <c:noMultiLvlLbl val="0"/>
      </c:catAx>
      <c:valAx>
        <c:axId val="275131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2751292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'Monthly Energy'!$A$21</c:f>
              <c:strCache>
                <c:ptCount val="1"/>
                <c:pt idx="0">
                  <c:v>Lights</c:v>
                </c:pt>
              </c:strCache>
            </c:strRef>
          </c:tx>
          <c:spPr>
            <a:solidFill>
              <a:schemeClr val="accent2"/>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Energy'!$B$21:$M$21</c:f>
              <c:numCache>
                <c:formatCode>#,##0</c:formatCode>
                <c:ptCount val="12"/>
                <c:pt idx="0">
                  <c:v>19093.099999999999</c:v>
                </c:pt>
                <c:pt idx="1">
                  <c:v>17247.8</c:v>
                </c:pt>
                <c:pt idx="2">
                  <c:v>19240.400000000001</c:v>
                </c:pt>
                <c:pt idx="3">
                  <c:v>18453.5</c:v>
                </c:pt>
                <c:pt idx="4">
                  <c:v>19166.8</c:v>
                </c:pt>
                <c:pt idx="5">
                  <c:v>18600.8</c:v>
                </c:pt>
                <c:pt idx="6">
                  <c:v>19019.5</c:v>
                </c:pt>
                <c:pt idx="7">
                  <c:v>19240.400000000001</c:v>
                </c:pt>
                <c:pt idx="8">
                  <c:v>18453.5</c:v>
                </c:pt>
                <c:pt idx="9">
                  <c:v>19166.8</c:v>
                </c:pt>
                <c:pt idx="10">
                  <c:v>18527.099999999999</c:v>
                </c:pt>
                <c:pt idx="11">
                  <c:v>19019.5</c:v>
                </c:pt>
              </c:numCache>
            </c:numRef>
          </c:val>
        </c:ser>
        <c:ser>
          <c:idx val="1"/>
          <c:order val="1"/>
          <c:tx>
            <c:strRef>
              <c:f>'Monthly Energy'!$A$22</c:f>
              <c:strCache>
                <c:ptCount val="1"/>
                <c:pt idx="0">
                  <c:v>Miscellaneous Load</c:v>
                </c:pt>
              </c:strCache>
            </c:strRef>
          </c:tx>
          <c:spPr>
            <a:solidFill>
              <a:schemeClr val="accent4"/>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Energy'!$B$22:$M$22</c:f>
              <c:numCache>
                <c:formatCode>#,##0</c:formatCode>
                <c:ptCount val="12"/>
                <c:pt idx="0">
                  <c:v>42729</c:v>
                </c:pt>
                <c:pt idx="1">
                  <c:v>38593.9</c:v>
                </c:pt>
                <c:pt idx="2">
                  <c:v>42728.9</c:v>
                </c:pt>
                <c:pt idx="3">
                  <c:v>41350.6</c:v>
                </c:pt>
                <c:pt idx="4">
                  <c:v>42728.9</c:v>
                </c:pt>
                <c:pt idx="5">
                  <c:v>41350.6</c:v>
                </c:pt>
                <c:pt idx="6">
                  <c:v>42728.9</c:v>
                </c:pt>
                <c:pt idx="7">
                  <c:v>42728.9</c:v>
                </c:pt>
                <c:pt idx="8">
                  <c:v>41350.6</c:v>
                </c:pt>
                <c:pt idx="9">
                  <c:v>42728.9</c:v>
                </c:pt>
                <c:pt idx="10">
                  <c:v>41350.6</c:v>
                </c:pt>
                <c:pt idx="11">
                  <c:v>42729</c:v>
                </c:pt>
              </c:numCache>
            </c:numRef>
          </c:val>
        </c:ser>
        <c:ser>
          <c:idx val="2"/>
          <c:order val="2"/>
          <c:tx>
            <c:strRef>
              <c:f>'Monthly Energy'!$A$23</c:f>
              <c:strCache>
                <c:ptCount val="1"/>
                <c:pt idx="0">
                  <c:v>Heat Rejection</c:v>
                </c:pt>
              </c:strCache>
            </c:strRef>
          </c:tx>
          <c:spPr>
            <a:solidFill>
              <a:schemeClr val="accent6"/>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Energy'!$B$23:$M$23</c:f>
              <c:numCache>
                <c:formatCode>#,##0</c:formatCode>
                <c:ptCount val="12"/>
                <c:pt idx="0">
                  <c:v>6399.9</c:v>
                </c:pt>
                <c:pt idx="1">
                  <c:v>7795.3</c:v>
                </c:pt>
                <c:pt idx="2">
                  <c:v>10122.4</c:v>
                </c:pt>
                <c:pt idx="3">
                  <c:v>12413.2</c:v>
                </c:pt>
                <c:pt idx="4">
                  <c:v>12827</c:v>
                </c:pt>
                <c:pt idx="5">
                  <c:v>12413.2</c:v>
                </c:pt>
                <c:pt idx="6">
                  <c:v>12827</c:v>
                </c:pt>
                <c:pt idx="7">
                  <c:v>12827</c:v>
                </c:pt>
                <c:pt idx="8">
                  <c:v>12413.2</c:v>
                </c:pt>
                <c:pt idx="9">
                  <c:v>12758</c:v>
                </c:pt>
                <c:pt idx="10">
                  <c:v>9775.7000000000007</c:v>
                </c:pt>
                <c:pt idx="11">
                  <c:v>10589.4</c:v>
                </c:pt>
              </c:numCache>
            </c:numRef>
          </c:val>
        </c:ser>
        <c:ser>
          <c:idx val="3"/>
          <c:order val="3"/>
          <c:tx>
            <c:strRef>
              <c:f>'Monthly Energy'!$A$24</c:f>
              <c:strCache>
                <c:ptCount val="1"/>
                <c:pt idx="0">
                  <c:v>Chiller</c:v>
                </c:pt>
              </c:strCache>
            </c:strRef>
          </c:tx>
          <c:spPr>
            <a:solidFill>
              <a:schemeClr val="accent2">
                <a:lumMod val="60000"/>
              </a:schemeClr>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Energy'!$B$24:$M$24</c:f>
              <c:numCache>
                <c:formatCode>#,##0</c:formatCode>
                <c:ptCount val="12"/>
                <c:pt idx="0">
                  <c:v>631.9</c:v>
                </c:pt>
                <c:pt idx="1">
                  <c:v>1425.1</c:v>
                </c:pt>
                <c:pt idx="2">
                  <c:v>1563.6</c:v>
                </c:pt>
                <c:pt idx="3">
                  <c:v>14353.7</c:v>
                </c:pt>
                <c:pt idx="4">
                  <c:v>20574.400000000001</c:v>
                </c:pt>
                <c:pt idx="5">
                  <c:v>30230.1</c:v>
                </c:pt>
                <c:pt idx="6">
                  <c:v>38429</c:v>
                </c:pt>
                <c:pt idx="7">
                  <c:v>39994.6</c:v>
                </c:pt>
                <c:pt idx="8">
                  <c:v>33825.9</c:v>
                </c:pt>
                <c:pt idx="9">
                  <c:v>8708.5</c:v>
                </c:pt>
                <c:pt idx="10">
                  <c:v>2580.3000000000002</c:v>
                </c:pt>
                <c:pt idx="11">
                  <c:v>3337.9</c:v>
                </c:pt>
              </c:numCache>
            </c:numRef>
          </c:val>
        </c:ser>
        <c:ser>
          <c:idx val="4"/>
          <c:order val="4"/>
          <c:tx>
            <c:strRef>
              <c:f>'Monthly Energy'!$A$25</c:f>
              <c:strCache>
                <c:ptCount val="1"/>
                <c:pt idx="0">
                  <c:v>Pump Energy</c:v>
                </c:pt>
              </c:strCache>
            </c:strRef>
          </c:tx>
          <c:spPr>
            <a:solidFill>
              <a:schemeClr val="accent4">
                <a:lumMod val="60000"/>
              </a:schemeClr>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Energy'!$B$25:$M$25</c:f>
              <c:numCache>
                <c:formatCode>#,##0</c:formatCode>
                <c:ptCount val="12"/>
                <c:pt idx="0">
                  <c:v>6959.7</c:v>
                </c:pt>
                <c:pt idx="1">
                  <c:v>6340.2</c:v>
                </c:pt>
                <c:pt idx="2">
                  <c:v>7022</c:v>
                </c:pt>
                <c:pt idx="3">
                  <c:v>7244.1</c:v>
                </c:pt>
                <c:pt idx="4">
                  <c:v>7734.1</c:v>
                </c:pt>
                <c:pt idx="5">
                  <c:v>7960.6</c:v>
                </c:pt>
                <c:pt idx="6">
                  <c:v>8634.1</c:v>
                </c:pt>
                <c:pt idx="7">
                  <c:v>8762.9</c:v>
                </c:pt>
                <c:pt idx="8">
                  <c:v>8183.2000000000007</c:v>
                </c:pt>
                <c:pt idx="9">
                  <c:v>7267</c:v>
                </c:pt>
                <c:pt idx="10">
                  <c:v>6839</c:v>
                </c:pt>
                <c:pt idx="11">
                  <c:v>7093</c:v>
                </c:pt>
              </c:numCache>
            </c:numRef>
          </c:val>
        </c:ser>
        <c:ser>
          <c:idx val="5"/>
          <c:order val="5"/>
          <c:tx>
            <c:strRef>
              <c:f>'Monthly Energy'!$A$26</c:f>
              <c:strCache>
                <c:ptCount val="1"/>
                <c:pt idx="0">
                  <c:v>Fan Energy</c:v>
                </c:pt>
              </c:strCache>
            </c:strRef>
          </c:tx>
          <c:spPr>
            <a:solidFill>
              <a:schemeClr val="accent6">
                <a:lumMod val="60000"/>
              </a:schemeClr>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Energy'!$B$26:$M$26</c:f>
              <c:numCache>
                <c:formatCode>#,##0</c:formatCode>
                <c:ptCount val="12"/>
                <c:pt idx="0">
                  <c:v>52318.5</c:v>
                </c:pt>
                <c:pt idx="1">
                  <c:v>47367.199999999997</c:v>
                </c:pt>
                <c:pt idx="2">
                  <c:v>52112</c:v>
                </c:pt>
                <c:pt idx="3">
                  <c:v>50378.100000000006</c:v>
                </c:pt>
                <c:pt idx="4">
                  <c:v>52317.4</c:v>
                </c:pt>
                <c:pt idx="5">
                  <c:v>50560.9</c:v>
                </c:pt>
                <c:pt idx="6">
                  <c:v>51877.9</c:v>
                </c:pt>
                <c:pt idx="7">
                  <c:v>51889.9</c:v>
                </c:pt>
                <c:pt idx="8">
                  <c:v>50231.5</c:v>
                </c:pt>
                <c:pt idx="9">
                  <c:v>51763.5</c:v>
                </c:pt>
                <c:pt idx="10">
                  <c:v>50092.7</c:v>
                </c:pt>
                <c:pt idx="11">
                  <c:v>51818.299999999996</c:v>
                </c:pt>
              </c:numCache>
            </c:numRef>
          </c:val>
        </c:ser>
        <c:dLbls>
          <c:showLegendKey val="0"/>
          <c:showVal val="0"/>
          <c:showCatName val="0"/>
          <c:showSerName val="0"/>
          <c:showPercent val="0"/>
          <c:showBubbleSize val="0"/>
        </c:dLbls>
        <c:gapWidth val="150"/>
        <c:overlap val="100"/>
        <c:axId val="275124184"/>
        <c:axId val="275125360"/>
      </c:barChart>
      <c:catAx>
        <c:axId val="275124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Georgia" panose="02040502050405020303" pitchFamily="18" charset="0"/>
                <a:ea typeface="+mn-ea"/>
                <a:cs typeface="+mn-cs"/>
              </a:defRPr>
            </a:pPr>
            <a:endParaRPr lang="en-US"/>
          </a:p>
        </c:txPr>
        <c:crossAx val="275125360"/>
        <c:crosses val="autoZero"/>
        <c:auto val="1"/>
        <c:lblAlgn val="ctr"/>
        <c:lblOffset val="100"/>
        <c:noMultiLvlLbl val="0"/>
      </c:catAx>
      <c:valAx>
        <c:axId val="275125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2751241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Analysis 2: Water Source Heat Pump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EUI!$B$22</c:f>
              <c:strCache>
                <c:ptCount val="1"/>
                <c:pt idx="0">
                  <c:v>WSHP</c:v>
                </c:pt>
              </c:strCache>
            </c:strRef>
          </c:tx>
          <c:dPt>
            <c:idx val="0"/>
            <c:bubble3D val="0"/>
            <c:spPr>
              <a:solidFill>
                <a:schemeClr val="accent2"/>
              </a:solidFill>
              <a:ln w="19050">
                <a:solidFill>
                  <a:schemeClr val="lt1"/>
                </a:solidFill>
              </a:ln>
              <a:effectLst/>
            </c:spPr>
          </c:dPt>
          <c:dPt>
            <c:idx val="1"/>
            <c:bubble3D val="0"/>
            <c:spPr>
              <a:solidFill>
                <a:schemeClr val="accent4"/>
              </a:solidFill>
              <a:ln w="19050">
                <a:solidFill>
                  <a:schemeClr val="lt1"/>
                </a:solidFill>
              </a:ln>
              <a:effectLst/>
            </c:spPr>
          </c:dPt>
          <c:dPt>
            <c:idx val="2"/>
            <c:bubble3D val="0"/>
            <c:spPr>
              <a:solidFill>
                <a:schemeClr val="accent6"/>
              </a:solidFill>
              <a:ln w="19050">
                <a:solidFill>
                  <a:schemeClr val="lt1"/>
                </a:solidFill>
              </a:ln>
              <a:effectLst/>
            </c:spPr>
          </c:dPt>
          <c:dPt>
            <c:idx val="3"/>
            <c:bubble3D val="0"/>
            <c:spPr>
              <a:solidFill>
                <a:schemeClr val="accent2">
                  <a:lumMod val="60000"/>
                </a:schemeClr>
              </a:solidFill>
              <a:ln w="19050">
                <a:solidFill>
                  <a:schemeClr val="lt1"/>
                </a:solidFill>
              </a:ln>
              <a:effectLst/>
            </c:spPr>
          </c:dPt>
          <c:dPt>
            <c:idx val="4"/>
            <c:bubble3D val="0"/>
            <c:spPr>
              <a:solidFill>
                <a:schemeClr val="accent4">
                  <a:lumMod val="60000"/>
                </a:schemeClr>
              </a:solidFill>
              <a:ln w="19050">
                <a:solidFill>
                  <a:schemeClr val="lt1"/>
                </a:solidFill>
              </a:ln>
              <a:effectLst/>
            </c:spPr>
          </c:dPt>
          <c:dPt>
            <c:idx val="5"/>
            <c:bubble3D val="0"/>
            <c:spPr>
              <a:solidFill>
                <a:schemeClr val="accent6">
                  <a:lumMod val="60000"/>
                </a:schemeClr>
              </a:solidFill>
              <a:ln w="19050">
                <a:solidFill>
                  <a:schemeClr val="lt1"/>
                </a:solidFill>
              </a:ln>
              <a:effectLst/>
            </c:spPr>
          </c:dPt>
          <c:dPt>
            <c:idx val="6"/>
            <c:bubble3D val="0"/>
            <c:spPr>
              <a:solidFill>
                <a:schemeClr val="accent2">
                  <a:lumMod val="80000"/>
                  <a:lumOff val="20000"/>
                </a:schemeClr>
              </a:solidFill>
              <a:ln w="19050">
                <a:solidFill>
                  <a:schemeClr val="lt1"/>
                </a:solidFill>
              </a:ln>
              <a:effectLst/>
            </c:spPr>
          </c:dPt>
          <c:dPt>
            <c:idx val="7"/>
            <c:bubble3D val="0"/>
            <c:spPr>
              <a:solidFill>
                <a:schemeClr val="accent4">
                  <a:lumMod val="80000"/>
                  <a:lumOff val="20000"/>
                </a:schemeClr>
              </a:solidFill>
              <a:ln w="19050">
                <a:solidFill>
                  <a:schemeClr val="lt1"/>
                </a:solidFill>
              </a:ln>
              <a:effectLst/>
            </c:spPr>
          </c:dPt>
          <c:dLbls>
            <c:dLbl>
              <c:idx val="5"/>
              <c:layout>
                <c:manualLayout>
                  <c:x val="6.3117776591485389E-2"/>
                  <c:y val="3.4696828150718451E-2"/>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Georgia" panose="02040502050405020303" pitchFamily="18"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EUI!$A$23:$A$30</c:f>
              <c:strCache>
                <c:ptCount val="8"/>
                <c:pt idx="0">
                  <c:v>Lighting</c:v>
                </c:pt>
                <c:pt idx="1">
                  <c:v>Heating - Elec</c:v>
                </c:pt>
                <c:pt idx="2">
                  <c:v>Heating - Gas</c:v>
                </c:pt>
                <c:pt idx="3">
                  <c:v>Space Cooling</c:v>
                </c:pt>
                <c:pt idx="4">
                  <c:v>Pumps</c:v>
                </c:pt>
                <c:pt idx="5">
                  <c:v>Heat Rejection</c:v>
                </c:pt>
                <c:pt idx="6">
                  <c:v>Fans- Conditioned</c:v>
                </c:pt>
                <c:pt idx="7">
                  <c:v>Receptacles</c:v>
                </c:pt>
              </c:strCache>
            </c:strRef>
          </c:cat>
          <c:val>
            <c:numRef>
              <c:f>EUI!$B$23:$B$30</c:f>
              <c:numCache>
                <c:formatCode>General</c:formatCode>
                <c:ptCount val="8"/>
                <c:pt idx="0">
                  <c:v>768.7</c:v>
                </c:pt>
                <c:pt idx="1">
                  <c:v>87.9</c:v>
                </c:pt>
                <c:pt idx="2">
                  <c:v>0</c:v>
                </c:pt>
                <c:pt idx="3">
                  <c:v>757.4</c:v>
                </c:pt>
                <c:pt idx="4">
                  <c:v>14.7</c:v>
                </c:pt>
                <c:pt idx="5">
                  <c:v>41.2</c:v>
                </c:pt>
                <c:pt idx="6">
                  <c:v>890.2</c:v>
                </c:pt>
                <c:pt idx="7">
                  <c:v>1794.6</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'Monthly Energy'!$A$12</c:f>
              <c:strCache>
                <c:ptCount val="1"/>
                <c:pt idx="0">
                  <c:v>Lights</c:v>
                </c:pt>
              </c:strCache>
            </c:strRef>
          </c:tx>
          <c:spPr>
            <a:solidFill>
              <a:schemeClr val="accent2"/>
            </a:solidFill>
            <a:ln>
              <a:noFill/>
            </a:ln>
            <a:effectLst/>
          </c:spPr>
          <c:invertIfNegative val="0"/>
          <c:cat>
            <c:strRef>
              <c:f>'Monthly Energy'!$B$11:$M$11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Energy'!$B$12:$M$12</c:f>
              <c:numCache>
                <c:formatCode>#,##0</c:formatCode>
                <c:ptCount val="12"/>
                <c:pt idx="0">
                  <c:v>19093.099999999999</c:v>
                </c:pt>
                <c:pt idx="1">
                  <c:v>17247.8</c:v>
                </c:pt>
                <c:pt idx="2">
                  <c:v>19240.400000000001</c:v>
                </c:pt>
                <c:pt idx="3">
                  <c:v>18453.5</c:v>
                </c:pt>
                <c:pt idx="4">
                  <c:v>19166.8</c:v>
                </c:pt>
                <c:pt idx="5">
                  <c:v>18600.8</c:v>
                </c:pt>
                <c:pt idx="6">
                  <c:v>19019.5</c:v>
                </c:pt>
                <c:pt idx="7">
                  <c:v>19240.400000000001</c:v>
                </c:pt>
                <c:pt idx="8">
                  <c:v>18453.5</c:v>
                </c:pt>
                <c:pt idx="9">
                  <c:v>19166.8</c:v>
                </c:pt>
                <c:pt idx="10">
                  <c:v>18527.099999999999</c:v>
                </c:pt>
                <c:pt idx="11">
                  <c:v>19019.5</c:v>
                </c:pt>
              </c:numCache>
            </c:numRef>
          </c:val>
        </c:ser>
        <c:ser>
          <c:idx val="1"/>
          <c:order val="1"/>
          <c:tx>
            <c:strRef>
              <c:f>'Monthly Energy'!$A$13</c:f>
              <c:strCache>
                <c:ptCount val="1"/>
                <c:pt idx="0">
                  <c:v>Miscellaneous Load</c:v>
                </c:pt>
              </c:strCache>
            </c:strRef>
          </c:tx>
          <c:spPr>
            <a:solidFill>
              <a:schemeClr val="accent4"/>
            </a:solidFill>
            <a:ln>
              <a:noFill/>
            </a:ln>
            <a:effectLst/>
          </c:spPr>
          <c:invertIfNegative val="0"/>
          <c:cat>
            <c:strRef>
              <c:f>'Monthly Energy'!$B$11:$M$11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Energy'!$B$13:$M$13</c:f>
              <c:numCache>
                <c:formatCode>#,##0</c:formatCode>
                <c:ptCount val="12"/>
                <c:pt idx="0">
                  <c:v>42729</c:v>
                </c:pt>
                <c:pt idx="1">
                  <c:v>38593.9</c:v>
                </c:pt>
                <c:pt idx="2">
                  <c:v>42728.9</c:v>
                </c:pt>
                <c:pt idx="3">
                  <c:v>41350.6</c:v>
                </c:pt>
                <c:pt idx="4">
                  <c:v>42728.9</c:v>
                </c:pt>
                <c:pt idx="5">
                  <c:v>41350.6</c:v>
                </c:pt>
                <c:pt idx="6">
                  <c:v>42728.9</c:v>
                </c:pt>
                <c:pt idx="7">
                  <c:v>42728.9</c:v>
                </c:pt>
                <c:pt idx="8">
                  <c:v>41350.6</c:v>
                </c:pt>
                <c:pt idx="9">
                  <c:v>42728.9</c:v>
                </c:pt>
                <c:pt idx="10">
                  <c:v>41350.6</c:v>
                </c:pt>
                <c:pt idx="11">
                  <c:v>42729</c:v>
                </c:pt>
              </c:numCache>
            </c:numRef>
          </c:val>
        </c:ser>
        <c:ser>
          <c:idx val="2"/>
          <c:order val="2"/>
          <c:tx>
            <c:strRef>
              <c:f>'Monthly Energy'!$A$14</c:f>
              <c:strCache>
                <c:ptCount val="1"/>
                <c:pt idx="0">
                  <c:v>Heat Rejection</c:v>
                </c:pt>
              </c:strCache>
            </c:strRef>
          </c:tx>
          <c:spPr>
            <a:solidFill>
              <a:schemeClr val="accent6"/>
            </a:solidFill>
            <a:ln>
              <a:noFill/>
            </a:ln>
            <a:effectLst/>
          </c:spPr>
          <c:invertIfNegative val="0"/>
          <c:cat>
            <c:strRef>
              <c:f>'Monthly Energy'!$B$11:$M$11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Energy'!$B$14:$M$14</c:f>
              <c:numCache>
                <c:formatCode>#,##0</c:formatCode>
                <c:ptCount val="12"/>
                <c:pt idx="0">
                  <c:v>532.5</c:v>
                </c:pt>
                <c:pt idx="1">
                  <c:v>428</c:v>
                </c:pt>
                <c:pt idx="2">
                  <c:v>618.29999999999995</c:v>
                </c:pt>
                <c:pt idx="3">
                  <c:v>694.5</c:v>
                </c:pt>
                <c:pt idx="4">
                  <c:v>755.3</c:v>
                </c:pt>
                <c:pt idx="5">
                  <c:v>811.5</c:v>
                </c:pt>
                <c:pt idx="6">
                  <c:v>883.9</c:v>
                </c:pt>
                <c:pt idx="7">
                  <c:v>897.4</c:v>
                </c:pt>
                <c:pt idx="8">
                  <c:v>825.5</c:v>
                </c:pt>
                <c:pt idx="9">
                  <c:v>683</c:v>
                </c:pt>
                <c:pt idx="10">
                  <c:v>610</c:v>
                </c:pt>
                <c:pt idx="11">
                  <c:v>632.29999999999995</c:v>
                </c:pt>
              </c:numCache>
            </c:numRef>
          </c:val>
        </c:ser>
        <c:ser>
          <c:idx val="3"/>
          <c:order val="3"/>
          <c:tx>
            <c:strRef>
              <c:f>'Monthly Energy'!$A$15</c:f>
              <c:strCache>
                <c:ptCount val="1"/>
                <c:pt idx="0">
                  <c:v>Cooling Plant</c:v>
                </c:pt>
              </c:strCache>
            </c:strRef>
          </c:tx>
          <c:spPr>
            <a:solidFill>
              <a:schemeClr val="accent2">
                <a:lumMod val="60000"/>
              </a:schemeClr>
            </a:solidFill>
            <a:ln>
              <a:noFill/>
            </a:ln>
            <a:effectLst/>
          </c:spPr>
          <c:invertIfNegative val="0"/>
          <c:cat>
            <c:strRef>
              <c:f>'Monthly Energy'!$B$11:$M$11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Energy'!$B$15:$M$15</c:f>
              <c:numCache>
                <c:formatCode>#,##0</c:formatCode>
                <c:ptCount val="12"/>
                <c:pt idx="0">
                  <c:v>10898.3</c:v>
                </c:pt>
                <c:pt idx="1">
                  <c:v>12432</c:v>
                </c:pt>
                <c:pt idx="2">
                  <c:v>14731.699999999999</c:v>
                </c:pt>
                <c:pt idx="3">
                  <c:v>18661.499999999996</c:v>
                </c:pt>
                <c:pt idx="4">
                  <c:v>21150.800000000003</c:v>
                </c:pt>
                <c:pt idx="5">
                  <c:v>24173.8</c:v>
                </c:pt>
                <c:pt idx="6">
                  <c:v>26861.600000000002</c:v>
                </c:pt>
                <c:pt idx="7">
                  <c:v>27135.5</c:v>
                </c:pt>
                <c:pt idx="8">
                  <c:v>24664.799999999999</c:v>
                </c:pt>
                <c:pt idx="9">
                  <c:v>16923.399999999998</c:v>
                </c:pt>
                <c:pt idx="10">
                  <c:v>14393.8</c:v>
                </c:pt>
                <c:pt idx="11">
                  <c:v>14391.699999999999</c:v>
                </c:pt>
              </c:numCache>
            </c:numRef>
          </c:val>
        </c:ser>
        <c:ser>
          <c:idx val="4"/>
          <c:order val="4"/>
          <c:tx>
            <c:strRef>
              <c:f>'Monthly Energy'!$A$16</c:f>
              <c:strCache>
                <c:ptCount val="1"/>
                <c:pt idx="0">
                  <c:v>Pump Energy</c:v>
                </c:pt>
              </c:strCache>
            </c:strRef>
          </c:tx>
          <c:spPr>
            <a:solidFill>
              <a:schemeClr val="accent4">
                <a:lumMod val="60000"/>
              </a:schemeClr>
            </a:solidFill>
            <a:ln>
              <a:noFill/>
            </a:ln>
            <a:effectLst/>
          </c:spPr>
          <c:invertIfNegative val="0"/>
          <c:cat>
            <c:strRef>
              <c:f>'Monthly Energy'!$B$11:$M$11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Energy'!$B$16:$M$16</c:f>
              <c:numCache>
                <c:formatCode>#,##0</c:formatCode>
                <c:ptCount val="12"/>
                <c:pt idx="0">
                  <c:v>366.5</c:v>
                </c:pt>
                <c:pt idx="1">
                  <c:v>331</c:v>
                </c:pt>
                <c:pt idx="2">
                  <c:v>366.5</c:v>
                </c:pt>
                <c:pt idx="3">
                  <c:v>354.7</c:v>
                </c:pt>
                <c:pt idx="4">
                  <c:v>366.5</c:v>
                </c:pt>
                <c:pt idx="5">
                  <c:v>366.5</c:v>
                </c:pt>
                <c:pt idx="6">
                  <c:v>354.7</c:v>
                </c:pt>
                <c:pt idx="7">
                  <c:v>366.5</c:v>
                </c:pt>
                <c:pt idx="8">
                  <c:v>354.7</c:v>
                </c:pt>
                <c:pt idx="9">
                  <c:v>366.5</c:v>
                </c:pt>
                <c:pt idx="10">
                  <c:v>354.7</c:v>
                </c:pt>
                <c:pt idx="11">
                  <c:v>366.5</c:v>
                </c:pt>
              </c:numCache>
            </c:numRef>
          </c:val>
        </c:ser>
        <c:ser>
          <c:idx val="5"/>
          <c:order val="5"/>
          <c:tx>
            <c:strRef>
              <c:f>'Monthly Energy'!$A$17</c:f>
              <c:strCache>
                <c:ptCount val="1"/>
                <c:pt idx="0">
                  <c:v>Fan Energy</c:v>
                </c:pt>
              </c:strCache>
            </c:strRef>
          </c:tx>
          <c:spPr>
            <a:solidFill>
              <a:schemeClr val="accent6">
                <a:lumMod val="60000"/>
              </a:schemeClr>
            </a:solidFill>
            <a:ln>
              <a:noFill/>
            </a:ln>
            <a:effectLst/>
          </c:spPr>
          <c:invertIfNegative val="0"/>
          <c:cat>
            <c:strRef>
              <c:f>'Monthly Energy'!$B$11:$M$11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Energy'!$B$17:$M$17</c:f>
              <c:numCache>
                <c:formatCode>#,##0</c:formatCode>
                <c:ptCount val="12"/>
                <c:pt idx="0">
                  <c:v>22154.6</c:v>
                </c:pt>
                <c:pt idx="1">
                  <c:v>20102.8</c:v>
                </c:pt>
                <c:pt idx="2">
                  <c:v>22246.2</c:v>
                </c:pt>
                <c:pt idx="3">
                  <c:v>21485.3</c:v>
                </c:pt>
                <c:pt idx="4">
                  <c:v>22430.799999999999</c:v>
                </c:pt>
                <c:pt idx="5">
                  <c:v>21645.5</c:v>
                </c:pt>
                <c:pt idx="6">
                  <c:v>22062.7</c:v>
                </c:pt>
                <c:pt idx="7">
                  <c:v>22072.3</c:v>
                </c:pt>
                <c:pt idx="8">
                  <c:v>21373</c:v>
                </c:pt>
                <c:pt idx="9">
                  <c:v>21971</c:v>
                </c:pt>
                <c:pt idx="10">
                  <c:v>21676.799999999999</c:v>
                </c:pt>
                <c:pt idx="11">
                  <c:v>22014.400000000001</c:v>
                </c:pt>
              </c:numCache>
            </c:numRef>
          </c:val>
        </c:ser>
        <c:dLbls>
          <c:showLegendKey val="0"/>
          <c:showVal val="0"/>
          <c:showCatName val="0"/>
          <c:showSerName val="0"/>
          <c:showPercent val="0"/>
          <c:showBubbleSize val="0"/>
        </c:dLbls>
        <c:gapWidth val="150"/>
        <c:overlap val="100"/>
        <c:axId val="275125752"/>
        <c:axId val="275126144"/>
      </c:barChart>
      <c:catAx>
        <c:axId val="275125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Georgia" panose="02040502050405020303" pitchFamily="18" charset="0"/>
                <a:ea typeface="+mn-ea"/>
                <a:cs typeface="+mn-cs"/>
              </a:defRPr>
            </a:pPr>
            <a:endParaRPr lang="en-US"/>
          </a:p>
        </c:txPr>
        <c:crossAx val="275126144"/>
        <c:crosses val="autoZero"/>
        <c:auto val="1"/>
        <c:lblAlgn val="ctr"/>
        <c:lblOffset val="100"/>
        <c:noMultiLvlLbl val="0"/>
      </c:catAx>
      <c:valAx>
        <c:axId val="275126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275125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'Monthly Energy'!$A$21</c:f>
              <c:strCache>
                <c:ptCount val="1"/>
                <c:pt idx="0">
                  <c:v>Lights</c:v>
                </c:pt>
              </c:strCache>
            </c:strRef>
          </c:tx>
          <c:spPr>
            <a:solidFill>
              <a:schemeClr val="accent2"/>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Energy'!$B$21:$M$21</c:f>
              <c:numCache>
                <c:formatCode>#,##0</c:formatCode>
                <c:ptCount val="12"/>
                <c:pt idx="0">
                  <c:v>19093.099999999999</c:v>
                </c:pt>
                <c:pt idx="1">
                  <c:v>17247.8</c:v>
                </c:pt>
                <c:pt idx="2">
                  <c:v>19240.400000000001</c:v>
                </c:pt>
                <c:pt idx="3">
                  <c:v>18453.5</c:v>
                </c:pt>
                <c:pt idx="4">
                  <c:v>19166.8</c:v>
                </c:pt>
                <c:pt idx="5">
                  <c:v>18600.8</c:v>
                </c:pt>
                <c:pt idx="6">
                  <c:v>19019.5</c:v>
                </c:pt>
                <c:pt idx="7">
                  <c:v>19240.400000000001</c:v>
                </c:pt>
                <c:pt idx="8">
                  <c:v>18453.5</c:v>
                </c:pt>
                <c:pt idx="9">
                  <c:v>19166.8</c:v>
                </c:pt>
                <c:pt idx="10">
                  <c:v>18527.099999999999</c:v>
                </c:pt>
                <c:pt idx="11">
                  <c:v>19019.5</c:v>
                </c:pt>
              </c:numCache>
            </c:numRef>
          </c:val>
        </c:ser>
        <c:ser>
          <c:idx val="1"/>
          <c:order val="1"/>
          <c:tx>
            <c:strRef>
              <c:f>'Monthly Energy'!$A$22</c:f>
              <c:strCache>
                <c:ptCount val="1"/>
                <c:pt idx="0">
                  <c:v>Miscellaneous Load</c:v>
                </c:pt>
              </c:strCache>
            </c:strRef>
          </c:tx>
          <c:spPr>
            <a:solidFill>
              <a:schemeClr val="accent4"/>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Energy'!$B$22:$M$22</c:f>
              <c:numCache>
                <c:formatCode>#,##0</c:formatCode>
                <c:ptCount val="12"/>
                <c:pt idx="0">
                  <c:v>42729</c:v>
                </c:pt>
                <c:pt idx="1">
                  <c:v>38593.9</c:v>
                </c:pt>
                <c:pt idx="2">
                  <c:v>42728.9</c:v>
                </c:pt>
                <c:pt idx="3">
                  <c:v>41350.6</c:v>
                </c:pt>
                <c:pt idx="4">
                  <c:v>42728.9</c:v>
                </c:pt>
                <c:pt idx="5">
                  <c:v>41350.6</c:v>
                </c:pt>
                <c:pt idx="6">
                  <c:v>42728.9</c:v>
                </c:pt>
                <c:pt idx="7">
                  <c:v>42728.9</c:v>
                </c:pt>
                <c:pt idx="8">
                  <c:v>41350.6</c:v>
                </c:pt>
                <c:pt idx="9">
                  <c:v>42728.9</c:v>
                </c:pt>
                <c:pt idx="10">
                  <c:v>41350.6</c:v>
                </c:pt>
                <c:pt idx="11">
                  <c:v>42729</c:v>
                </c:pt>
              </c:numCache>
            </c:numRef>
          </c:val>
        </c:ser>
        <c:ser>
          <c:idx val="2"/>
          <c:order val="2"/>
          <c:tx>
            <c:strRef>
              <c:f>'Monthly Energy'!$A$23</c:f>
              <c:strCache>
                <c:ptCount val="1"/>
                <c:pt idx="0">
                  <c:v>Heat Rejection</c:v>
                </c:pt>
              </c:strCache>
            </c:strRef>
          </c:tx>
          <c:spPr>
            <a:solidFill>
              <a:schemeClr val="accent6"/>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Energy'!$B$23:$M$23</c:f>
              <c:numCache>
                <c:formatCode>#,##0</c:formatCode>
                <c:ptCount val="12"/>
                <c:pt idx="0">
                  <c:v>6399.9</c:v>
                </c:pt>
                <c:pt idx="1">
                  <c:v>7795.3</c:v>
                </c:pt>
                <c:pt idx="2">
                  <c:v>10122.4</c:v>
                </c:pt>
                <c:pt idx="3">
                  <c:v>12413.2</c:v>
                </c:pt>
                <c:pt idx="4">
                  <c:v>12827</c:v>
                </c:pt>
                <c:pt idx="5">
                  <c:v>12413.2</c:v>
                </c:pt>
                <c:pt idx="6">
                  <c:v>12827</c:v>
                </c:pt>
                <c:pt idx="7">
                  <c:v>12827</c:v>
                </c:pt>
                <c:pt idx="8">
                  <c:v>12413.2</c:v>
                </c:pt>
                <c:pt idx="9">
                  <c:v>12758</c:v>
                </c:pt>
                <c:pt idx="10">
                  <c:v>9775.7000000000007</c:v>
                </c:pt>
                <c:pt idx="11">
                  <c:v>10589.4</c:v>
                </c:pt>
              </c:numCache>
            </c:numRef>
          </c:val>
        </c:ser>
        <c:ser>
          <c:idx val="3"/>
          <c:order val="3"/>
          <c:tx>
            <c:strRef>
              <c:f>'Monthly Energy'!$A$24</c:f>
              <c:strCache>
                <c:ptCount val="1"/>
                <c:pt idx="0">
                  <c:v>Chiller</c:v>
                </c:pt>
              </c:strCache>
            </c:strRef>
          </c:tx>
          <c:spPr>
            <a:solidFill>
              <a:schemeClr val="accent2">
                <a:lumMod val="60000"/>
              </a:schemeClr>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Energy'!$B$24:$M$24</c:f>
              <c:numCache>
                <c:formatCode>#,##0</c:formatCode>
                <c:ptCount val="12"/>
                <c:pt idx="0">
                  <c:v>631.9</c:v>
                </c:pt>
                <c:pt idx="1">
                  <c:v>1425.1</c:v>
                </c:pt>
                <c:pt idx="2">
                  <c:v>1563.6</c:v>
                </c:pt>
                <c:pt idx="3">
                  <c:v>14353.7</c:v>
                </c:pt>
                <c:pt idx="4">
                  <c:v>20574.400000000001</c:v>
                </c:pt>
                <c:pt idx="5">
                  <c:v>30230.1</c:v>
                </c:pt>
                <c:pt idx="6">
                  <c:v>38429</c:v>
                </c:pt>
                <c:pt idx="7">
                  <c:v>39994.6</c:v>
                </c:pt>
                <c:pt idx="8">
                  <c:v>33825.9</c:v>
                </c:pt>
                <c:pt idx="9">
                  <c:v>8708.5</c:v>
                </c:pt>
                <c:pt idx="10">
                  <c:v>2580.3000000000002</c:v>
                </c:pt>
                <c:pt idx="11">
                  <c:v>3337.9</c:v>
                </c:pt>
              </c:numCache>
            </c:numRef>
          </c:val>
        </c:ser>
        <c:ser>
          <c:idx val="4"/>
          <c:order val="4"/>
          <c:tx>
            <c:strRef>
              <c:f>'Monthly Energy'!$A$25</c:f>
              <c:strCache>
                <c:ptCount val="1"/>
                <c:pt idx="0">
                  <c:v>Pump Energy</c:v>
                </c:pt>
              </c:strCache>
            </c:strRef>
          </c:tx>
          <c:spPr>
            <a:solidFill>
              <a:schemeClr val="accent4">
                <a:lumMod val="60000"/>
              </a:schemeClr>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Energy'!$B$25:$M$25</c:f>
              <c:numCache>
                <c:formatCode>#,##0</c:formatCode>
                <c:ptCount val="12"/>
                <c:pt idx="0">
                  <c:v>6959.7</c:v>
                </c:pt>
                <c:pt idx="1">
                  <c:v>6340.2</c:v>
                </c:pt>
                <c:pt idx="2">
                  <c:v>7022</c:v>
                </c:pt>
                <c:pt idx="3">
                  <c:v>7244.1</c:v>
                </c:pt>
                <c:pt idx="4">
                  <c:v>7734.1</c:v>
                </c:pt>
                <c:pt idx="5">
                  <c:v>7960.6</c:v>
                </c:pt>
                <c:pt idx="6">
                  <c:v>8634.1</c:v>
                </c:pt>
                <c:pt idx="7">
                  <c:v>8762.9</c:v>
                </c:pt>
                <c:pt idx="8">
                  <c:v>8183.2000000000007</c:v>
                </c:pt>
                <c:pt idx="9">
                  <c:v>7267</c:v>
                </c:pt>
                <c:pt idx="10">
                  <c:v>6839</c:v>
                </c:pt>
                <c:pt idx="11">
                  <c:v>7093</c:v>
                </c:pt>
              </c:numCache>
            </c:numRef>
          </c:val>
        </c:ser>
        <c:ser>
          <c:idx val="5"/>
          <c:order val="5"/>
          <c:tx>
            <c:strRef>
              <c:f>'Monthly Energy'!$A$26</c:f>
              <c:strCache>
                <c:ptCount val="1"/>
                <c:pt idx="0">
                  <c:v>Fan Energy</c:v>
                </c:pt>
              </c:strCache>
            </c:strRef>
          </c:tx>
          <c:spPr>
            <a:solidFill>
              <a:schemeClr val="accent6">
                <a:lumMod val="60000"/>
              </a:schemeClr>
            </a:solidFill>
            <a:ln>
              <a:noFill/>
            </a:ln>
            <a:effectLst/>
          </c:spPr>
          <c:invertIfNegative val="0"/>
          <c:cat>
            <c:strRef>
              <c:f>'Monthly Energy'!$B$20:$M$20</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Energy'!$B$26:$M$26</c:f>
              <c:numCache>
                <c:formatCode>#,##0</c:formatCode>
                <c:ptCount val="12"/>
                <c:pt idx="0">
                  <c:v>52318.5</c:v>
                </c:pt>
                <c:pt idx="1">
                  <c:v>47367.199999999997</c:v>
                </c:pt>
                <c:pt idx="2">
                  <c:v>52112</c:v>
                </c:pt>
                <c:pt idx="3">
                  <c:v>50378.100000000006</c:v>
                </c:pt>
                <c:pt idx="4">
                  <c:v>52317.4</c:v>
                </c:pt>
                <c:pt idx="5">
                  <c:v>50560.9</c:v>
                </c:pt>
                <c:pt idx="6">
                  <c:v>51877.9</c:v>
                </c:pt>
                <c:pt idx="7">
                  <c:v>51889.9</c:v>
                </c:pt>
                <c:pt idx="8">
                  <c:v>50231.5</c:v>
                </c:pt>
                <c:pt idx="9">
                  <c:v>51763.5</c:v>
                </c:pt>
                <c:pt idx="10">
                  <c:v>50092.7</c:v>
                </c:pt>
                <c:pt idx="11">
                  <c:v>51818.299999999996</c:v>
                </c:pt>
              </c:numCache>
            </c:numRef>
          </c:val>
        </c:ser>
        <c:dLbls>
          <c:showLegendKey val="0"/>
          <c:showVal val="0"/>
          <c:showCatName val="0"/>
          <c:showSerName val="0"/>
          <c:showPercent val="0"/>
          <c:showBubbleSize val="0"/>
        </c:dLbls>
        <c:gapWidth val="150"/>
        <c:overlap val="100"/>
        <c:axId val="21536856"/>
        <c:axId val="340342424"/>
      </c:barChart>
      <c:catAx>
        <c:axId val="21536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Georgia" panose="02040502050405020303" pitchFamily="18" charset="0"/>
                <a:ea typeface="+mn-ea"/>
                <a:cs typeface="+mn-cs"/>
              </a:defRPr>
            </a:pPr>
            <a:endParaRPr lang="en-US"/>
          </a:p>
        </c:txPr>
        <c:crossAx val="340342424"/>
        <c:crosses val="autoZero"/>
        <c:auto val="1"/>
        <c:lblAlgn val="ctr"/>
        <c:lblOffset val="100"/>
        <c:noMultiLvlLbl val="0"/>
      </c:catAx>
      <c:valAx>
        <c:axId val="340342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eorgia" panose="02040502050405020303" pitchFamily="18" charset="0"/>
                <a:ea typeface="+mn-ea"/>
                <a:cs typeface="+mn-cs"/>
              </a:defRPr>
            </a:pPr>
            <a:endParaRPr lang="en-US"/>
          </a:p>
        </c:txPr>
        <c:crossAx val="21536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200" cap="small" baseline="0"/>
              <a:t>CO</a:t>
            </a:r>
            <a:r>
              <a:rPr lang="en-US" sz="2200" cap="small" baseline="-25000"/>
              <a:t>2</a:t>
            </a:r>
            <a:r>
              <a:rPr lang="en-US" sz="2200"/>
              <a:t> </a:t>
            </a:r>
            <a:r>
              <a:rPr lang="en-US" sz="2200" cap="small" baseline="0"/>
              <a:t>Concentration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v>Baseline</c:v>
          </c:tx>
          <c:spPr>
            <a:ln w="50800" cap="rnd">
              <a:solidFill>
                <a:srgbClr val="036503"/>
              </a:solidFill>
              <a:round/>
            </a:ln>
            <a:effectLst/>
          </c:spPr>
          <c:marker>
            <c:symbol val="none"/>
          </c:marker>
          <c:cat>
            <c:numRef>
              <c:f>Sheet1!$B$4:$B$64</c:f>
              <c:numCache>
                <c:formatCode>h:mm</c:formatCode>
                <c:ptCount val="61"/>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numCache>
            </c:numRef>
          </c:cat>
          <c:val>
            <c:numRef>
              <c:f>Sheet1!$D$4:$D$64</c:f>
              <c:numCache>
                <c:formatCode>General</c:formatCode>
                <c:ptCount val="61"/>
                <c:pt idx="0">
                  <c:v>399.99900000000002</c:v>
                </c:pt>
                <c:pt idx="1">
                  <c:v>495.98099999999999</c:v>
                </c:pt>
                <c:pt idx="2">
                  <c:v>555.67600000000004</c:v>
                </c:pt>
                <c:pt idx="3">
                  <c:v>592.70699999999999</c:v>
                </c:pt>
                <c:pt idx="4">
                  <c:v>615.62800000000004</c:v>
                </c:pt>
                <c:pt idx="5">
                  <c:v>629.78800000000001</c:v>
                </c:pt>
                <c:pt idx="6">
                  <c:v>638.52300000000002</c:v>
                </c:pt>
                <c:pt idx="7">
                  <c:v>643.904</c:v>
                </c:pt>
                <c:pt idx="8">
                  <c:v>647.21699999999998</c:v>
                </c:pt>
                <c:pt idx="9">
                  <c:v>649.25400000000002</c:v>
                </c:pt>
                <c:pt idx="10">
                  <c:v>650.50699999999995</c:v>
                </c:pt>
                <c:pt idx="11">
                  <c:v>651.27800000000002</c:v>
                </c:pt>
                <c:pt idx="12">
                  <c:v>651.75199999999995</c:v>
                </c:pt>
                <c:pt idx="13">
                  <c:v>652.04399999999998</c:v>
                </c:pt>
                <c:pt idx="14">
                  <c:v>652.22500000000002</c:v>
                </c:pt>
                <c:pt idx="15">
                  <c:v>652.33600000000001</c:v>
                </c:pt>
                <c:pt idx="16">
                  <c:v>652.40599999999995</c:v>
                </c:pt>
                <c:pt idx="17">
                  <c:v>652.44899999999996</c:v>
                </c:pt>
                <c:pt idx="18">
                  <c:v>652.476</c:v>
                </c:pt>
                <c:pt idx="19">
                  <c:v>652.49300000000005</c:v>
                </c:pt>
                <c:pt idx="20">
                  <c:v>652.50400000000002</c:v>
                </c:pt>
                <c:pt idx="21">
                  <c:v>652.51</c:v>
                </c:pt>
                <c:pt idx="22">
                  <c:v>652.51499999999999</c:v>
                </c:pt>
                <c:pt idx="23">
                  <c:v>652.51800000000003</c:v>
                </c:pt>
                <c:pt idx="24">
                  <c:v>652.52</c:v>
                </c:pt>
                <c:pt idx="25">
                  <c:v>652.52099999999996</c:v>
                </c:pt>
                <c:pt idx="26">
                  <c:v>652.52200000000005</c:v>
                </c:pt>
                <c:pt idx="27">
                  <c:v>652.52300000000002</c:v>
                </c:pt>
                <c:pt idx="28">
                  <c:v>652.52300000000002</c:v>
                </c:pt>
                <c:pt idx="29">
                  <c:v>652.524</c:v>
                </c:pt>
                <c:pt idx="30">
                  <c:v>652.524</c:v>
                </c:pt>
                <c:pt idx="31">
                  <c:v>652.524</c:v>
                </c:pt>
                <c:pt idx="32">
                  <c:v>652.524</c:v>
                </c:pt>
                <c:pt idx="33">
                  <c:v>652.524</c:v>
                </c:pt>
                <c:pt idx="34">
                  <c:v>652.524</c:v>
                </c:pt>
                <c:pt idx="35">
                  <c:v>652.524</c:v>
                </c:pt>
                <c:pt idx="36">
                  <c:v>652.524</c:v>
                </c:pt>
                <c:pt idx="37">
                  <c:v>652.524</c:v>
                </c:pt>
                <c:pt idx="38">
                  <c:v>652.524</c:v>
                </c:pt>
                <c:pt idx="39">
                  <c:v>652.524</c:v>
                </c:pt>
                <c:pt idx="40">
                  <c:v>652.524</c:v>
                </c:pt>
                <c:pt idx="41">
                  <c:v>652.524</c:v>
                </c:pt>
                <c:pt idx="42">
                  <c:v>652.524</c:v>
                </c:pt>
                <c:pt idx="43">
                  <c:v>652.524</c:v>
                </c:pt>
                <c:pt idx="44">
                  <c:v>652.524</c:v>
                </c:pt>
                <c:pt idx="45">
                  <c:v>652.524</c:v>
                </c:pt>
                <c:pt idx="46">
                  <c:v>652.524</c:v>
                </c:pt>
                <c:pt idx="47">
                  <c:v>652.524</c:v>
                </c:pt>
                <c:pt idx="48">
                  <c:v>652.524</c:v>
                </c:pt>
                <c:pt idx="49">
                  <c:v>652.524</c:v>
                </c:pt>
                <c:pt idx="50">
                  <c:v>652.524</c:v>
                </c:pt>
                <c:pt idx="51">
                  <c:v>652.524</c:v>
                </c:pt>
                <c:pt idx="52">
                  <c:v>652.524</c:v>
                </c:pt>
                <c:pt idx="53">
                  <c:v>652.524</c:v>
                </c:pt>
                <c:pt idx="54">
                  <c:v>652.524</c:v>
                </c:pt>
                <c:pt idx="55">
                  <c:v>652.524</c:v>
                </c:pt>
                <c:pt idx="56">
                  <c:v>652.524</c:v>
                </c:pt>
                <c:pt idx="57">
                  <c:v>652.524</c:v>
                </c:pt>
                <c:pt idx="58">
                  <c:v>652.524</c:v>
                </c:pt>
                <c:pt idx="59">
                  <c:v>652.524</c:v>
                </c:pt>
                <c:pt idx="60">
                  <c:v>652.524</c:v>
                </c:pt>
              </c:numCache>
            </c:numRef>
          </c:val>
          <c:smooth val="0"/>
        </c:ser>
        <c:ser>
          <c:idx val="1"/>
          <c:order val="1"/>
          <c:tx>
            <c:v>Proposed</c:v>
          </c:tx>
          <c:spPr>
            <a:ln w="50800" cap="rnd">
              <a:solidFill>
                <a:srgbClr val="FFC000"/>
              </a:solidFill>
              <a:round/>
            </a:ln>
            <a:effectLst/>
          </c:spPr>
          <c:marker>
            <c:symbol val="none"/>
          </c:marker>
          <c:val>
            <c:numRef>
              <c:f>Sheet1!$I$4:$I$64</c:f>
              <c:numCache>
                <c:formatCode>0</c:formatCode>
                <c:ptCount val="61"/>
                <c:pt idx="0">
                  <c:v>399.99900000000002</c:v>
                </c:pt>
                <c:pt idx="1">
                  <c:v>519.41700000000003</c:v>
                </c:pt>
                <c:pt idx="2">
                  <c:v>611.73699999999997</c:v>
                </c:pt>
                <c:pt idx="3">
                  <c:v>682.85900000000004</c:v>
                </c:pt>
                <c:pt idx="4">
                  <c:v>737.48599999999999</c:v>
                </c:pt>
                <c:pt idx="5">
                  <c:v>779.33199999999999</c:v>
                </c:pt>
                <c:pt idx="6">
                  <c:v>811.31200000000001</c:v>
                </c:pt>
                <c:pt idx="7">
                  <c:v>835.702</c:v>
                </c:pt>
                <c:pt idx="8">
                  <c:v>854.26800000000003</c:v>
                </c:pt>
                <c:pt idx="9">
                  <c:v>868.37800000000004</c:v>
                </c:pt>
                <c:pt idx="10">
                  <c:v>879.08600000000001</c:v>
                </c:pt>
                <c:pt idx="11">
                  <c:v>887.20100000000002</c:v>
                </c:pt>
                <c:pt idx="12">
                  <c:v>893.34500000000003</c:v>
                </c:pt>
                <c:pt idx="13">
                  <c:v>897.99099999999999</c:v>
                </c:pt>
                <c:pt idx="14">
                  <c:v>901.50199999999995</c:v>
                </c:pt>
                <c:pt idx="15">
                  <c:v>904.15300000000002</c:v>
                </c:pt>
                <c:pt idx="16">
                  <c:v>906.15300000000002</c:v>
                </c:pt>
                <c:pt idx="17">
                  <c:v>907.66200000000003</c:v>
                </c:pt>
                <c:pt idx="18">
                  <c:v>908.79899999999998</c:v>
                </c:pt>
                <c:pt idx="19">
                  <c:v>909.65599999999995</c:v>
                </c:pt>
                <c:pt idx="20">
                  <c:v>910.30200000000002</c:v>
                </c:pt>
                <c:pt idx="21">
                  <c:v>910.78800000000001</c:v>
                </c:pt>
                <c:pt idx="22">
                  <c:v>911.15499999999997</c:v>
                </c:pt>
                <c:pt idx="23">
                  <c:v>911.43200000000002</c:v>
                </c:pt>
                <c:pt idx="24">
                  <c:v>911.64</c:v>
                </c:pt>
                <c:pt idx="25">
                  <c:v>911.798</c:v>
                </c:pt>
                <c:pt idx="26">
                  <c:v>911.91700000000003</c:v>
                </c:pt>
                <c:pt idx="27">
                  <c:v>912.00699999999995</c:v>
                </c:pt>
                <c:pt idx="28">
                  <c:v>912.07500000000005</c:v>
                </c:pt>
                <c:pt idx="29">
                  <c:v>912.12699999999995</c:v>
                </c:pt>
                <c:pt idx="30">
                  <c:v>912.16600000000005</c:v>
                </c:pt>
                <c:pt idx="31">
                  <c:v>912.19600000000003</c:v>
                </c:pt>
                <c:pt idx="32">
                  <c:v>912.21900000000005</c:v>
                </c:pt>
                <c:pt idx="33">
                  <c:v>912.23699999999997</c:v>
                </c:pt>
                <c:pt idx="34">
                  <c:v>912.25099999999998</c:v>
                </c:pt>
                <c:pt idx="35">
                  <c:v>912.26099999999997</c:v>
                </c:pt>
                <c:pt idx="36">
                  <c:v>912.27</c:v>
                </c:pt>
                <c:pt idx="37">
                  <c:v>912.27599999999995</c:v>
                </c:pt>
                <c:pt idx="38">
                  <c:v>912.28099999999995</c:v>
                </c:pt>
                <c:pt idx="39">
                  <c:v>912.28499999999997</c:v>
                </c:pt>
                <c:pt idx="40">
                  <c:v>912.28899999999999</c:v>
                </c:pt>
                <c:pt idx="41">
                  <c:v>912.29100000000005</c:v>
                </c:pt>
                <c:pt idx="42">
                  <c:v>912.29300000000001</c:v>
                </c:pt>
                <c:pt idx="43">
                  <c:v>912.29499999999996</c:v>
                </c:pt>
                <c:pt idx="44">
                  <c:v>912.29700000000003</c:v>
                </c:pt>
                <c:pt idx="45">
                  <c:v>912.298</c:v>
                </c:pt>
                <c:pt idx="46">
                  <c:v>912.29899999999998</c:v>
                </c:pt>
                <c:pt idx="47">
                  <c:v>912.3</c:v>
                </c:pt>
                <c:pt idx="48">
                  <c:v>912.30100000000004</c:v>
                </c:pt>
                <c:pt idx="49">
                  <c:v>912.30100000000004</c:v>
                </c:pt>
                <c:pt idx="50">
                  <c:v>912.30200000000002</c:v>
                </c:pt>
                <c:pt idx="51">
                  <c:v>912.303</c:v>
                </c:pt>
                <c:pt idx="52">
                  <c:v>912.303</c:v>
                </c:pt>
                <c:pt idx="53">
                  <c:v>912.303</c:v>
                </c:pt>
                <c:pt idx="54">
                  <c:v>912.30399999999997</c:v>
                </c:pt>
                <c:pt idx="55">
                  <c:v>912.30399999999997</c:v>
                </c:pt>
                <c:pt idx="56">
                  <c:v>912.30399999999997</c:v>
                </c:pt>
                <c:pt idx="57">
                  <c:v>912.30499999999995</c:v>
                </c:pt>
                <c:pt idx="58">
                  <c:v>912.30499999999995</c:v>
                </c:pt>
                <c:pt idx="59">
                  <c:v>912.30499999999995</c:v>
                </c:pt>
                <c:pt idx="60">
                  <c:v>912.30499999999995</c:v>
                </c:pt>
              </c:numCache>
            </c:numRef>
          </c:val>
          <c:smooth val="0"/>
        </c:ser>
        <c:dLbls>
          <c:showLegendKey val="0"/>
          <c:showVal val="0"/>
          <c:showCatName val="0"/>
          <c:showSerName val="0"/>
          <c:showPercent val="0"/>
          <c:showBubbleSize val="0"/>
        </c:dLbls>
        <c:smooth val="0"/>
        <c:axId val="201621480"/>
        <c:axId val="201627752"/>
      </c:lineChart>
      <c:catAx>
        <c:axId val="201621480"/>
        <c:scaling>
          <c:orientation val="minMax"/>
        </c:scaling>
        <c:delete val="0"/>
        <c:axPos val="b"/>
        <c:numFmt formatCode="h: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crossAx val="201627752"/>
        <c:crosses val="autoZero"/>
        <c:auto val="1"/>
        <c:lblAlgn val="ctr"/>
        <c:lblOffset val="100"/>
        <c:noMultiLvlLbl val="0"/>
      </c:catAx>
      <c:valAx>
        <c:axId val="201627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Arial" panose="020B0604020202020204" pitchFamily="34" charset="0"/>
                  </a:defRPr>
                </a:pPr>
                <a:r>
                  <a:rPr lang="en-US" sz="1600" cap="small" baseline="0">
                    <a:solidFill>
                      <a:schemeClr val="tx1"/>
                    </a:solidFill>
                    <a:latin typeface="Georgia" panose="02040502050405020303" pitchFamily="18" charset="0"/>
                  </a:rPr>
                  <a:t>CO</a:t>
                </a:r>
                <a:r>
                  <a:rPr lang="en-US" sz="1600" cap="small" baseline="-25000">
                    <a:solidFill>
                      <a:schemeClr val="tx1"/>
                    </a:solidFill>
                    <a:latin typeface="Georgia" panose="02040502050405020303" pitchFamily="18" charset="0"/>
                  </a:rPr>
                  <a:t>2</a:t>
                </a:r>
                <a:r>
                  <a:rPr lang="en-US" sz="1600" cap="small" baseline="0">
                    <a:solidFill>
                      <a:schemeClr val="tx1"/>
                    </a:solidFill>
                    <a:latin typeface="Georgia" panose="02040502050405020303" pitchFamily="18" charset="0"/>
                  </a:rPr>
                  <a:t> Concentration (ppm)</a:t>
                </a:r>
              </a:p>
            </c:rich>
          </c:tx>
          <c:layout>
            <c:manualLayout>
              <c:xMode val="edge"/>
              <c:yMode val="edge"/>
              <c:x val="4.9448188928673297E-3"/>
              <c:y val="0.1490733650321493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Arial" panose="020B0604020202020204" pitchFamily="34" charset="0"/>
              </a:defRPr>
            </a:pPr>
            <a:endParaRPr lang="en-US"/>
          </a:p>
        </c:txPr>
        <c:crossAx val="2016214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400" b="0" i="0" u="none" strike="noStrike" kern="1200" cap="small" baseline="0">
                <a:solidFill>
                  <a:schemeClr val="tx1"/>
                </a:solidFill>
                <a:latin typeface="Georgia" panose="02040502050405020303" pitchFamily="18"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400" b="0" i="0" u="none" strike="noStrike" kern="1200" cap="small" baseline="0">
                <a:solidFill>
                  <a:schemeClr val="tx1"/>
                </a:solidFill>
                <a:latin typeface="Georgia" panose="02040502050405020303" pitchFamily="18" charset="0"/>
                <a:ea typeface="+mn-ea"/>
                <a:cs typeface="Arial" panose="020B0604020202020204" pitchFamily="34" charset="0"/>
              </a:defRPr>
            </a:pPr>
            <a:endParaRPr lang="en-US"/>
          </a:p>
        </c:txPr>
      </c:legendEntry>
      <c:layout>
        <c:manualLayout>
          <c:xMode val="edge"/>
          <c:yMode val="edge"/>
          <c:x val="0.21909116972994025"/>
          <c:y val="0.93006892691158827"/>
          <c:w val="0.6557212261749561"/>
          <c:h val="6.9931073088411691E-2"/>
        </c:manualLayout>
      </c:layout>
      <c:overlay val="0"/>
      <c:spPr>
        <a:noFill/>
        <a:ln>
          <a:noFill/>
        </a:ln>
        <a:effectLst/>
      </c:spPr>
      <c:txPr>
        <a:bodyPr rot="0" spcFirstLastPara="1" vertOverflow="ellipsis" vert="horz" wrap="square" anchor="ctr" anchorCtr="1"/>
        <a:lstStyle/>
        <a:p>
          <a:pPr>
            <a:defRPr sz="1400" b="0" i="0" u="none" strike="noStrike" kern="1200" cap="small" baseline="0">
              <a:solidFill>
                <a:schemeClr val="tx1"/>
              </a:solidFill>
              <a:latin typeface="Georgia" panose="02040502050405020303" pitchFamily="18"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036503"/>
              </a:solidFill>
              <a:round/>
            </a:ln>
            <a:effectLst/>
          </c:spPr>
          <c:marker>
            <c:symbol val="none"/>
          </c:marker>
          <c:cat>
            <c:numRef>
              <c:f>Sheet1!$G$4:$G$64</c:f>
              <c:numCache>
                <c:formatCode>h:mm:ss</c:formatCode>
                <c:ptCount val="61"/>
                <c:pt idx="0">
                  <c:v>0</c:v>
                </c:pt>
                <c:pt idx="1">
                  <c:v>3.472222222222222E-3</c:v>
                </c:pt>
                <c:pt idx="2">
                  <c:v>6.9444444444444441E-3</c:v>
                </c:pt>
                <c:pt idx="3">
                  <c:v>1.0416666666666666E-2</c:v>
                </c:pt>
                <c:pt idx="4">
                  <c:v>1.3888888888888888E-2</c:v>
                </c:pt>
                <c:pt idx="5">
                  <c:v>1.7361111111111112E-2</c:v>
                </c:pt>
                <c:pt idx="6">
                  <c:v>2.0833333333333332E-2</c:v>
                </c:pt>
                <c:pt idx="7">
                  <c:v>2.4305555555555556E-2</c:v>
                </c:pt>
                <c:pt idx="8">
                  <c:v>2.7777777777777776E-2</c:v>
                </c:pt>
                <c:pt idx="9">
                  <c:v>3.125E-2</c:v>
                </c:pt>
                <c:pt idx="10">
                  <c:v>3.4722222222222224E-2</c:v>
                </c:pt>
                <c:pt idx="11">
                  <c:v>3.8194444444444441E-2</c:v>
                </c:pt>
                <c:pt idx="12">
                  <c:v>4.1666666666666664E-2</c:v>
                </c:pt>
                <c:pt idx="13">
                  <c:v>4.5138888888888888E-2</c:v>
                </c:pt>
                <c:pt idx="14">
                  <c:v>4.8611111111111112E-2</c:v>
                </c:pt>
                <c:pt idx="15">
                  <c:v>5.2083333333333336E-2</c:v>
                </c:pt>
                <c:pt idx="16">
                  <c:v>5.5555555555555552E-2</c:v>
                </c:pt>
                <c:pt idx="17">
                  <c:v>5.9027777777777783E-2</c:v>
                </c:pt>
                <c:pt idx="18">
                  <c:v>6.25E-2</c:v>
                </c:pt>
                <c:pt idx="19">
                  <c:v>6.5972222222222224E-2</c:v>
                </c:pt>
                <c:pt idx="20">
                  <c:v>6.9444444444444434E-2</c:v>
                </c:pt>
                <c:pt idx="21">
                  <c:v>7.2916666666666671E-2</c:v>
                </c:pt>
                <c:pt idx="22">
                  <c:v>7.6388888888888895E-2</c:v>
                </c:pt>
                <c:pt idx="23">
                  <c:v>7.9861111111111105E-2</c:v>
                </c:pt>
                <c:pt idx="24">
                  <c:v>8.3333333333333329E-2</c:v>
                </c:pt>
                <c:pt idx="25">
                  <c:v>8.6805555555555566E-2</c:v>
                </c:pt>
                <c:pt idx="26">
                  <c:v>9.0277777777777776E-2</c:v>
                </c:pt>
                <c:pt idx="27">
                  <c:v>9.375E-2</c:v>
                </c:pt>
                <c:pt idx="28">
                  <c:v>9.7222222222222224E-2</c:v>
                </c:pt>
                <c:pt idx="29">
                  <c:v>0.10069444444444443</c:v>
                </c:pt>
                <c:pt idx="30">
                  <c:v>0.10416666666666667</c:v>
                </c:pt>
                <c:pt idx="31">
                  <c:v>0.1076388888888889</c:v>
                </c:pt>
                <c:pt idx="32">
                  <c:v>0.1111111111111111</c:v>
                </c:pt>
                <c:pt idx="33">
                  <c:v>0.11458333333333333</c:v>
                </c:pt>
                <c:pt idx="34">
                  <c:v>0.11805555555555557</c:v>
                </c:pt>
                <c:pt idx="35">
                  <c:v>0.12152777777777778</c:v>
                </c:pt>
                <c:pt idx="36">
                  <c:v>0.125</c:v>
                </c:pt>
                <c:pt idx="37">
                  <c:v>0.12847222222222224</c:v>
                </c:pt>
                <c:pt idx="38">
                  <c:v>0.13194444444444445</c:v>
                </c:pt>
                <c:pt idx="39">
                  <c:v>0.13541666666666666</c:v>
                </c:pt>
                <c:pt idx="40">
                  <c:v>0.1388888888888889</c:v>
                </c:pt>
                <c:pt idx="41">
                  <c:v>0.1423611111111111</c:v>
                </c:pt>
                <c:pt idx="42">
                  <c:v>0.14583333333333334</c:v>
                </c:pt>
                <c:pt idx="43">
                  <c:v>0.14930555555555555</c:v>
                </c:pt>
                <c:pt idx="44">
                  <c:v>0.15277777777777776</c:v>
                </c:pt>
                <c:pt idx="45">
                  <c:v>0.15625</c:v>
                </c:pt>
                <c:pt idx="46">
                  <c:v>0.15972222222222224</c:v>
                </c:pt>
                <c:pt idx="47">
                  <c:v>0.16319444444444445</c:v>
                </c:pt>
                <c:pt idx="48">
                  <c:v>0.16666666666666666</c:v>
                </c:pt>
                <c:pt idx="49">
                  <c:v>0.17013888888888887</c:v>
                </c:pt>
                <c:pt idx="50">
                  <c:v>0.17361111111111113</c:v>
                </c:pt>
                <c:pt idx="51">
                  <c:v>0.17708333333333334</c:v>
                </c:pt>
                <c:pt idx="52">
                  <c:v>0.18055555555555555</c:v>
                </c:pt>
                <c:pt idx="53">
                  <c:v>0.18402777777777779</c:v>
                </c:pt>
                <c:pt idx="54">
                  <c:v>0.1875</c:v>
                </c:pt>
                <c:pt idx="55">
                  <c:v>0.19097222222222221</c:v>
                </c:pt>
                <c:pt idx="56">
                  <c:v>0.19444444444444445</c:v>
                </c:pt>
                <c:pt idx="57">
                  <c:v>0.19791666666666666</c:v>
                </c:pt>
                <c:pt idx="58">
                  <c:v>0.20138888888888887</c:v>
                </c:pt>
                <c:pt idx="59">
                  <c:v>0.20486111111111113</c:v>
                </c:pt>
                <c:pt idx="60">
                  <c:v>0.20833333333333334</c:v>
                </c:pt>
              </c:numCache>
            </c:numRef>
          </c:cat>
          <c:val>
            <c:numRef>
              <c:f>Sheet1!$J$4:$J$64</c:f>
              <c:numCache>
                <c:formatCode>#,##0</c:formatCode>
                <c:ptCount val="61"/>
                <c:pt idx="0">
                  <c:v>0</c:v>
                </c:pt>
                <c:pt idx="1">
                  <c:v>1814.74</c:v>
                </c:pt>
                <c:pt idx="2">
                  <c:v>3216.04</c:v>
                </c:pt>
                <c:pt idx="3">
                  <c:v>4315.68</c:v>
                </c:pt>
                <c:pt idx="4">
                  <c:v>5189.72</c:v>
                </c:pt>
                <c:pt idx="5">
                  <c:v>5891.77</c:v>
                </c:pt>
                <c:pt idx="6">
                  <c:v>6460.79</c:v>
                </c:pt>
                <c:pt idx="7">
                  <c:v>6925.72</c:v>
                </c:pt>
                <c:pt idx="8">
                  <c:v>7308.41</c:v>
                </c:pt>
                <c:pt idx="9">
                  <c:v>7625.58</c:v>
                </c:pt>
                <c:pt idx="10">
                  <c:v>7890.12</c:v>
                </c:pt>
                <c:pt idx="11">
                  <c:v>8112.08</c:v>
                </c:pt>
                <c:pt idx="12">
                  <c:v>8299.32</c:v>
                </c:pt>
                <c:pt idx="13">
                  <c:v>8458.1</c:v>
                </c:pt>
                <c:pt idx="14">
                  <c:v>8593.3700000000008</c:v>
                </c:pt>
                <c:pt idx="15">
                  <c:v>8709.11</c:v>
                </c:pt>
                <c:pt idx="16">
                  <c:v>8808.5499999999993</c:v>
                </c:pt>
                <c:pt idx="17">
                  <c:v>8894.32</c:v>
                </c:pt>
                <c:pt idx="18">
                  <c:v>8968.5400000000009</c:v>
                </c:pt>
                <c:pt idx="19">
                  <c:v>9033</c:v>
                </c:pt>
                <c:pt idx="20">
                  <c:v>9089.15</c:v>
                </c:pt>
                <c:pt idx="21">
                  <c:v>9138.2099999999991</c:v>
                </c:pt>
                <c:pt idx="22">
                  <c:v>9181.2000000000007</c:v>
                </c:pt>
                <c:pt idx="23">
                  <c:v>9218.9599999999991</c:v>
                </c:pt>
                <c:pt idx="24">
                  <c:v>9252.23</c:v>
                </c:pt>
                <c:pt idx="25">
                  <c:v>9281.6</c:v>
                </c:pt>
                <c:pt idx="26">
                  <c:v>9307.6</c:v>
                </c:pt>
                <c:pt idx="27">
                  <c:v>9330.66</c:v>
                </c:pt>
                <c:pt idx="28">
                  <c:v>9351.16</c:v>
                </c:pt>
                <c:pt idx="29">
                  <c:v>9369.43</c:v>
                </c:pt>
                <c:pt idx="30">
                  <c:v>9385.73</c:v>
                </c:pt>
                <c:pt idx="31">
                  <c:v>9400.31</c:v>
                </c:pt>
                <c:pt idx="32">
                  <c:v>9413.3700000000008</c:v>
                </c:pt>
                <c:pt idx="33">
                  <c:v>9425.09</c:v>
                </c:pt>
                <c:pt idx="34">
                  <c:v>9435.6299999999992</c:v>
                </c:pt>
                <c:pt idx="35">
                  <c:v>9445.1200000000008</c:v>
                </c:pt>
                <c:pt idx="36">
                  <c:v>9453.67</c:v>
                </c:pt>
                <c:pt idx="37">
                  <c:v>9461.4</c:v>
                </c:pt>
                <c:pt idx="38">
                  <c:v>9468.3799999999992</c:v>
                </c:pt>
                <c:pt idx="39">
                  <c:v>9474.7099999999991</c:v>
                </c:pt>
                <c:pt idx="40">
                  <c:v>9480.44</c:v>
                </c:pt>
                <c:pt idx="41">
                  <c:v>9485.64</c:v>
                </c:pt>
                <c:pt idx="42">
                  <c:v>9490.3700000000008</c:v>
                </c:pt>
                <c:pt idx="43">
                  <c:v>9494.67</c:v>
                </c:pt>
                <c:pt idx="44">
                  <c:v>9498.58</c:v>
                </c:pt>
                <c:pt idx="45">
                  <c:v>9502.14</c:v>
                </c:pt>
                <c:pt idx="46">
                  <c:v>9505.3799999999992</c:v>
                </c:pt>
                <c:pt idx="47">
                  <c:v>9508.35</c:v>
                </c:pt>
                <c:pt idx="48">
                  <c:v>9511.0499999999993</c:v>
                </c:pt>
                <c:pt idx="49">
                  <c:v>9513.52</c:v>
                </c:pt>
                <c:pt idx="50">
                  <c:v>9515.7800000000007</c:v>
                </c:pt>
                <c:pt idx="51">
                  <c:v>9517.84</c:v>
                </c:pt>
                <c:pt idx="52">
                  <c:v>9519.73</c:v>
                </c:pt>
                <c:pt idx="53">
                  <c:v>9521.4599999999991</c:v>
                </c:pt>
                <c:pt idx="54">
                  <c:v>9523.0499999999993</c:v>
                </c:pt>
                <c:pt idx="55">
                  <c:v>9524.5</c:v>
                </c:pt>
                <c:pt idx="56">
                  <c:v>9525.83</c:v>
                </c:pt>
                <c:pt idx="57">
                  <c:v>9527.0499999999993</c:v>
                </c:pt>
                <c:pt idx="58">
                  <c:v>9528.16</c:v>
                </c:pt>
                <c:pt idx="59">
                  <c:v>9529.19</c:v>
                </c:pt>
                <c:pt idx="60">
                  <c:v>9530.1299999999992</c:v>
                </c:pt>
              </c:numCache>
            </c:numRef>
          </c:val>
          <c:smooth val="0"/>
        </c:ser>
        <c:ser>
          <c:idx val="1"/>
          <c:order val="1"/>
          <c:tx>
            <c:v>PEL</c:v>
          </c:tx>
          <c:spPr>
            <a:ln w="28575" cap="rnd">
              <a:solidFill>
                <a:srgbClr val="FFC000"/>
              </a:solidFill>
              <a:round/>
            </a:ln>
            <a:effectLst/>
          </c:spPr>
          <c:marker>
            <c:symbol val="none"/>
          </c:marker>
          <c:val>
            <c:numRef>
              <c:f>Sheet1!$K$4:$K$64</c:f>
              <c:numCache>
                <c:formatCode>#,##0</c:formatCode>
                <c:ptCount val="61"/>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1000</c:v>
                </c:pt>
                <c:pt idx="24">
                  <c:v>1000</c:v>
                </c:pt>
                <c:pt idx="25">
                  <c:v>1000</c:v>
                </c:pt>
                <c:pt idx="26">
                  <c:v>1000</c:v>
                </c:pt>
                <c:pt idx="27">
                  <c:v>1000</c:v>
                </c:pt>
                <c:pt idx="28">
                  <c:v>1000</c:v>
                </c:pt>
                <c:pt idx="29">
                  <c:v>1000</c:v>
                </c:pt>
                <c:pt idx="30">
                  <c:v>1000</c:v>
                </c:pt>
                <c:pt idx="31">
                  <c:v>1000</c:v>
                </c:pt>
                <c:pt idx="32">
                  <c:v>1000</c:v>
                </c:pt>
                <c:pt idx="33">
                  <c:v>1000</c:v>
                </c:pt>
                <c:pt idx="34">
                  <c:v>1000</c:v>
                </c:pt>
                <c:pt idx="35">
                  <c:v>1000</c:v>
                </c:pt>
                <c:pt idx="36">
                  <c:v>1000</c:v>
                </c:pt>
                <c:pt idx="37">
                  <c:v>1000</c:v>
                </c:pt>
                <c:pt idx="38">
                  <c:v>1000</c:v>
                </c:pt>
                <c:pt idx="39">
                  <c:v>1000</c:v>
                </c:pt>
                <c:pt idx="40">
                  <c:v>1000</c:v>
                </c:pt>
                <c:pt idx="41">
                  <c:v>1000</c:v>
                </c:pt>
                <c:pt idx="42">
                  <c:v>1000</c:v>
                </c:pt>
                <c:pt idx="43">
                  <c:v>1000</c:v>
                </c:pt>
                <c:pt idx="44">
                  <c:v>1000</c:v>
                </c:pt>
                <c:pt idx="45">
                  <c:v>1000</c:v>
                </c:pt>
                <c:pt idx="46">
                  <c:v>1000</c:v>
                </c:pt>
                <c:pt idx="47">
                  <c:v>1000</c:v>
                </c:pt>
                <c:pt idx="48">
                  <c:v>1000</c:v>
                </c:pt>
                <c:pt idx="49">
                  <c:v>1000</c:v>
                </c:pt>
                <c:pt idx="50">
                  <c:v>1000</c:v>
                </c:pt>
                <c:pt idx="51">
                  <c:v>1000</c:v>
                </c:pt>
                <c:pt idx="52">
                  <c:v>1000</c:v>
                </c:pt>
                <c:pt idx="53">
                  <c:v>1000</c:v>
                </c:pt>
                <c:pt idx="54">
                  <c:v>1000</c:v>
                </c:pt>
                <c:pt idx="55">
                  <c:v>1000</c:v>
                </c:pt>
                <c:pt idx="56">
                  <c:v>1000</c:v>
                </c:pt>
                <c:pt idx="57">
                  <c:v>1000</c:v>
                </c:pt>
                <c:pt idx="58">
                  <c:v>1000</c:v>
                </c:pt>
                <c:pt idx="59">
                  <c:v>1000</c:v>
                </c:pt>
                <c:pt idx="60">
                  <c:v>1000</c:v>
                </c:pt>
              </c:numCache>
            </c:numRef>
          </c:val>
          <c:smooth val="0"/>
        </c:ser>
        <c:dLbls>
          <c:showLegendKey val="0"/>
          <c:showVal val="0"/>
          <c:showCatName val="0"/>
          <c:showSerName val="0"/>
          <c:showPercent val="0"/>
          <c:showBubbleSize val="0"/>
        </c:dLbls>
        <c:smooth val="0"/>
        <c:axId val="340348304"/>
        <c:axId val="340342816"/>
      </c:lineChart>
      <c:catAx>
        <c:axId val="340348304"/>
        <c:scaling>
          <c:orientation val="minMax"/>
        </c:scaling>
        <c:delete val="0"/>
        <c:axPos val="b"/>
        <c:numFmt formatCode="h: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crossAx val="340342816"/>
        <c:crosses val="autoZero"/>
        <c:auto val="1"/>
        <c:lblAlgn val="ctr"/>
        <c:lblOffset val="100"/>
        <c:noMultiLvlLbl val="0"/>
      </c:catAx>
      <c:valAx>
        <c:axId val="340342816"/>
        <c:scaling>
          <c:orientation val="minMax"/>
          <c:max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mn-cs"/>
                  </a:defRPr>
                </a:pPr>
                <a:r>
                  <a:rPr lang="en-US" sz="1600" cap="small" baseline="0">
                    <a:solidFill>
                      <a:schemeClr val="tx1"/>
                    </a:solidFill>
                    <a:latin typeface="Georgia" panose="02040502050405020303" pitchFamily="18" charset="0"/>
                  </a:rPr>
                  <a:t>R-410A Concentration (ppm)</a:t>
                </a:r>
              </a:p>
            </c:rich>
          </c:tx>
          <c:layout>
            <c:manualLayout>
              <c:xMode val="edge"/>
              <c:yMode val="edge"/>
              <c:x val="6.8056146320714592E-3"/>
              <c:y val="0.1414076324253598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Georgia" panose="02040502050405020303" pitchFamily="18"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crossAx val="34034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3"/>
            <a:ext cx="6379739" cy="465139"/>
          </a:xfrm>
          <a:prstGeom prst="rect">
            <a:avLst/>
          </a:prstGeom>
          <a:noFill/>
          <a:ln w="9525">
            <a:noFill/>
            <a:miter lim="800000"/>
            <a:headEnd/>
            <a:tailEnd/>
          </a:ln>
          <a:effectLst/>
        </p:spPr>
        <p:txBody>
          <a:bodyPr vert="horz" wrap="square" lIns="134669" tIns="67334" rIns="134669" bIns="67334" numCol="1" anchor="t" anchorCtr="0" compatLnSpc="1">
            <a:prstTxWarp prst="textNoShape">
              <a:avLst/>
            </a:prstTxWarp>
          </a:bodyPr>
          <a:lstStyle>
            <a:lvl1pPr>
              <a:defRPr sz="1700"/>
            </a:lvl1pPr>
          </a:lstStyle>
          <a:p>
            <a:endParaRPr lang="en-US"/>
          </a:p>
        </p:txBody>
      </p:sp>
      <p:sp>
        <p:nvSpPr>
          <p:cNvPr id="23555" name="Rectangle 3"/>
          <p:cNvSpPr>
            <a:spLocks noGrp="1" noChangeArrowheads="1"/>
          </p:cNvSpPr>
          <p:nvPr>
            <p:ph type="dt" sz="quarter" idx="1"/>
          </p:nvPr>
        </p:nvSpPr>
        <p:spPr bwMode="auto">
          <a:xfrm>
            <a:off x="8339329" y="3"/>
            <a:ext cx="6379739" cy="465139"/>
          </a:xfrm>
          <a:prstGeom prst="rect">
            <a:avLst/>
          </a:prstGeom>
          <a:noFill/>
          <a:ln w="9525">
            <a:noFill/>
            <a:miter lim="800000"/>
            <a:headEnd/>
            <a:tailEnd/>
          </a:ln>
          <a:effectLst/>
        </p:spPr>
        <p:txBody>
          <a:bodyPr vert="horz" wrap="square" lIns="134669" tIns="67334" rIns="134669" bIns="67334" numCol="1" anchor="t" anchorCtr="0" compatLnSpc="1">
            <a:prstTxWarp prst="textNoShape">
              <a:avLst/>
            </a:prstTxWarp>
          </a:bodyPr>
          <a:lstStyle>
            <a:lvl1pPr algn="r">
              <a:defRPr sz="1700"/>
            </a:lvl1pPr>
          </a:lstStyle>
          <a:p>
            <a:endParaRPr lang="en-US"/>
          </a:p>
        </p:txBody>
      </p:sp>
      <p:sp>
        <p:nvSpPr>
          <p:cNvPr id="23556" name="Rectangle 4"/>
          <p:cNvSpPr>
            <a:spLocks noGrp="1" noChangeArrowheads="1"/>
          </p:cNvSpPr>
          <p:nvPr>
            <p:ph type="ftr" sz="quarter" idx="2"/>
          </p:nvPr>
        </p:nvSpPr>
        <p:spPr bwMode="auto">
          <a:xfrm>
            <a:off x="0" y="8829677"/>
            <a:ext cx="6379739" cy="465139"/>
          </a:xfrm>
          <a:prstGeom prst="rect">
            <a:avLst/>
          </a:prstGeom>
          <a:noFill/>
          <a:ln w="9525">
            <a:noFill/>
            <a:miter lim="800000"/>
            <a:headEnd/>
            <a:tailEnd/>
          </a:ln>
          <a:effectLst/>
        </p:spPr>
        <p:txBody>
          <a:bodyPr vert="horz" wrap="square" lIns="134669" tIns="67334" rIns="134669" bIns="67334" numCol="1" anchor="b" anchorCtr="0" compatLnSpc="1">
            <a:prstTxWarp prst="textNoShape">
              <a:avLst/>
            </a:prstTxWarp>
          </a:bodyPr>
          <a:lstStyle>
            <a:lvl1pPr>
              <a:defRPr sz="1700"/>
            </a:lvl1pPr>
          </a:lstStyle>
          <a:p>
            <a:endParaRPr lang="en-US"/>
          </a:p>
        </p:txBody>
      </p:sp>
      <p:sp>
        <p:nvSpPr>
          <p:cNvPr id="23557" name="Rectangle 5"/>
          <p:cNvSpPr>
            <a:spLocks noGrp="1" noChangeArrowheads="1"/>
          </p:cNvSpPr>
          <p:nvPr>
            <p:ph type="sldNum" sz="quarter" idx="3"/>
          </p:nvPr>
        </p:nvSpPr>
        <p:spPr bwMode="auto">
          <a:xfrm>
            <a:off x="8339329" y="8829677"/>
            <a:ext cx="6379739" cy="465139"/>
          </a:xfrm>
          <a:prstGeom prst="rect">
            <a:avLst/>
          </a:prstGeom>
          <a:noFill/>
          <a:ln w="9525">
            <a:noFill/>
            <a:miter lim="800000"/>
            <a:headEnd/>
            <a:tailEnd/>
          </a:ln>
          <a:effectLst/>
        </p:spPr>
        <p:txBody>
          <a:bodyPr vert="horz" wrap="square" lIns="134669" tIns="67334" rIns="134669" bIns="67334" numCol="1" anchor="b" anchorCtr="0" compatLnSpc="1">
            <a:prstTxWarp prst="textNoShape">
              <a:avLst/>
            </a:prstTxWarp>
          </a:bodyPr>
          <a:lstStyle>
            <a:lvl1pPr algn="r">
              <a:defRPr sz="1700"/>
            </a:lvl1pPr>
          </a:lstStyle>
          <a:p>
            <a:fld id="{888412D8-060F-47F7-8912-5BFE43A7677F}" type="slidenum">
              <a:rPr lang="en-US"/>
              <a:pPr/>
              <a:t>‹#›</a:t>
            </a:fld>
            <a:endParaRPr lang="en-US"/>
          </a:p>
        </p:txBody>
      </p:sp>
    </p:spTree>
    <p:extLst>
      <p:ext uri="{BB962C8B-B14F-4D97-AF65-F5344CB8AC3E}">
        <p14:creationId xmlns:p14="http://schemas.microsoft.com/office/powerpoint/2010/main" val="4237423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6379739" cy="466725"/>
          </a:xfrm>
          <a:prstGeom prst="rect">
            <a:avLst/>
          </a:prstGeom>
        </p:spPr>
        <p:txBody>
          <a:bodyPr vert="horz" lIns="134669" tIns="67334" rIns="134669" bIns="67334" rtlCol="0"/>
          <a:lstStyle>
            <a:lvl1pPr algn="l">
              <a:defRPr sz="1700"/>
            </a:lvl1pPr>
          </a:lstStyle>
          <a:p>
            <a:endParaRPr lang="en-US"/>
          </a:p>
        </p:txBody>
      </p:sp>
      <p:sp>
        <p:nvSpPr>
          <p:cNvPr id="3" name="Date Placeholder 2"/>
          <p:cNvSpPr>
            <a:spLocks noGrp="1"/>
          </p:cNvSpPr>
          <p:nvPr>
            <p:ph type="dt" idx="1"/>
          </p:nvPr>
        </p:nvSpPr>
        <p:spPr>
          <a:xfrm>
            <a:off x="8339329" y="4"/>
            <a:ext cx="6379739" cy="466725"/>
          </a:xfrm>
          <a:prstGeom prst="rect">
            <a:avLst/>
          </a:prstGeom>
        </p:spPr>
        <p:txBody>
          <a:bodyPr vert="horz" lIns="134669" tIns="67334" rIns="134669" bIns="67334" rtlCol="0"/>
          <a:lstStyle>
            <a:lvl1pPr algn="r">
              <a:defRPr sz="1700"/>
            </a:lvl1pPr>
          </a:lstStyle>
          <a:p>
            <a:fld id="{816C1C82-2710-449F-BE8A-129E3A9AE2B5}" type="datetimeFigureOut">
              <a:rPr lang="en-US" smtClean="0"/>
              <a:t>5/1/2015</a:t>
            </a:fld>
            <a:endParaRPr lang="en-US"/>
          </a:p>
        </p:txBody>
      </p:sp>
      <p:sp>
        <p:nvSpPr>
          <p:cNvPr id="4" name="Slide Image Placeholder 3"/>
          <p:cNvSpPr>
            <a:spLocks noGrp="1" noRot="1" noChangeAspect="1"/>
          </p:cNvSpPr>
          <p:nvPr>
            <p:ph type="sldImg" idx="2"/>
          </p:nvPr>
        </p:nvSpPr>
        <p:spPr>
          <a:xfrm>
            <a:off x="1087438" y="1162050"/>
            <a:ext cx="12547600" cy="3136900"/>
          </a:xfrm>
          <a:prstGeom prst="rect">
            <a:avLst/>
          </a:prstGeom>
          <a:noFill/>
          <a:ln w="12700">
            <a:solidFill>
              <a:prstClr val="black"/>
            </a:solidFill>
          </a:ln>
        </p:spPr>
        <p:txBody>
          <a:bodyPr vert="horz" lIns="134669" tIns="67334" rIns="134669" bIns="67334" rtlCol="0" anchor="ctr"/>
          <a:lstStyle/>
          <a:p>
            <a:endParaRPr lang="en-US"/>
          </a:p>
        </p:txBody>
      </p:sp>
      <p:sp>
        <p:nvSpPr>
          <p:cNvPr id="5" name="Notes Placeholder 4"/>
          <p:cNvSpPr>
            <a:spLocks noGrp="1"/>
          </p:cNvSpPr>
          <p:nvPr>
            <p:ph type="body" sz="quarter" idx="3"/>
          </p:nvPr>
        </p:nvSpPr>
        <p:spPr>
          <a:xfrm>
            <a:off x="1472248" y="4473577"/>
            <a:ext cx="11777980" cy="3660775"/>
          </a:xfrm>
          <a:prstGeom prst="rect">
            <a:avLst/>
          </a:prstGeom>
        </p:spPr>
        <p:txBody>
          <a:bodyPr vert="horz" lIns="134669" tIns="67334" rIns="134669" bIns="6733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8"/>
            <a:ext cx="6379739" cy="466725"/>
          </a:xfrm>
          <a:prstGeom prst="rect">
            <a:avLst/>
          </a:prstGeom>
        </p:spPr>
        <p:txBody>
          <a:bodyPr vert="horz" lIns="134669" tIns="67334" rIns="134669" bIns="67334" rtlCol="0" anchor="b"/>
          <a:lstStyle>
            <a:lvl1pPr algn="l">
              <a:defRPr sz="1700"/>
            </a:lvl1pPr>
          </a:lstStyle>
          <a:p>
            <a:endParaRPr lang="en-US"/>
          </a:p>
        </p:txBody>
      </p:sp>
      <p:sp>
        <p:nvSpPr>
          <p:cNvPr id="7" name="Slide Number Placeholder 6"/>
          <p:cNvSpPr>
            <a:spLocks noGrp="1"/>
          </p:cNvSpPr>
          <p:nvPr>
            <p:ph type="sldNum" sz="quarter" idx="5"/>
          </p:nvPr>
        </p:nvSpPr>
        <p:spPr>
          <a:xfrm>
            <a:off x="8339329" y="8829678"/>
            <a:ext cx="6379739" cy="466725"/>
          </a:xfrm>
          <a:prstGeom prst="rect">
            <a:avLst/>
          </a:prstGeom>
        </p:spPr>
        <p:txBody>
          <a:bodyPr vert="horz" lIns="134669" tIns="67334" rIns="134669" bIns="67334" rtlCol="0" anchor="b"/>
          <a:lstStyle>
            <a:lvl1pPr algn="r">
              <a:defRPr sz="1700"/>
            </a:lvl1pPr>
          </a:lstStyle>
          <a:p>
            <a:fld id="{4C99D7A9-8963-4E2B-80B3-1D3557F56C2B}" type="slidenum">
              <a:rPr lang="en-US" smtClean="0"/>
              <a:t>‹#›</a:t>
            </a:fld>
            <a:endParaRPr lang="en-US"/>
          </a:p>
        </p:txBody>
      </p:sp>
    </p:spTree>
    <p:extLst>
      <p:ext uri="{BB962C8B-B14F-4D97-AF65-F5344CB8AC3E}">
        <p14:creationId xmlns:p14="http://schemas.microsoft.com/office/powerpoint/2010/main" val="301231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Army Corps of Engineers is the owner of the</a:t>
            </a:r>
            <a:r>
              <a:rPr lang="en-US" baseline="0" dirty="0" smtClean="0"/>
              <a:t> building, so strict design criteria was used by implementing UFC 4-510 which is the unified facilities criteria whole building design guide. In between each floor of medical spaces and offices are interstitial floors. These interstitial floors, like the rendering on the right, house the communication, medical gas, Pneumatic tube, electrical and mechanical systems. Designed strictly for a facilities maintenance employee and a cart, the IBS floors are designed for low dead and live loads. Since the CAVs are located in this space, monthly maintenance is easy to do. </a:t>
            </a:r>
            <a:endParaRPr lang="en-US" dirty="0"/>
          </a:p>
        </p:txBody>
      </p:sp>
      <p:sp>
        <p:nvSpPr>
          <p:cNvPr id="4" name="Slide Number Placeholder 3"/>
          <p:cNvSpPr>
            <a:spLocks noGrp="1"/>
          </p:cNvSpPr>
          <p:nvPr>
            <p:ph type="sldNum" sz="quarter" idx="10"/>
          </p:nvPr>
        </p:nvSpPr>
        <p:spPr/>
        <p:txBody>
          <a:bodyPr/>
          <a:lstStyle/>
          <a:p>
            <a:fld id="{4C99D7A9-8963-4E2B-80B3-1D3557F56C2B}" type="slidenum">
              <a:rPr lang="en-US" smtClean="0"/>
              <a:t>3</a:t>
            </a:fld>
            <a:endParaRPr lang="en-US"/>
          </a:p>
        </p:txBody>
      </p:sp>
    </p:spTree>
    <p:extLst>
      <p:ext uri="{BB962C8B-B14F-4D97-AF65-F5344CB8AC3E}">
        <p14:creationId xmlns:p14="http://schemas.microsoft.com/office/powerpoint/2010/main" val="32504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99D7A9-8963-4E2B-80B3-1D3557F56C2B}" type="slidenum">
              <a:rPr lang="en-US" smtClean="0"/>
              <a:t>27</a:t>
            </a:fld>
            <a:endParaRPr lang="en-US"/>
          </a:p>
        </p:txBody>
      </p:sp>
    </p:spTree>
    <p:extLst>
      <p:ext uri="{BB962C8B-B14F-4D97-AF65-F5344CB8AC3E}">
        <p14:creationId xmlns:p14="http://schemas.microsoft.com/office/powerpoint/2010/main" val="184049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9D7A9-8963-4E2B-80B3-1D3557F56C2B}" type="slidenum">
              <a:rPr lang="en-US" smtClean="0"/>
              <a:t>28</a:t>
            </a:fld>
            <a:endParaRPr lang="en-US"/>
          </a:p>
        </p:txBody>
      </p:sp>
    </p:spTree>
    <p:extLst>
      <p:ext uri="{BB962C8B-B14F-4D97-AF65-F5344CB8AC3E}">
        <p14:creationId xmlns:p14="http://schemas.microsoft.com/office/powerpoint/2010/main" val="415524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99D7A9-8963-4E2B-80B3-1D3557F56C2B}" type="slidenum">
              <a:rPr lang="en-US" smtClean="0"/>
              <a:t>29</a:t>
            </a:fld>
            <a:endParaRPr lang="en-US"/>
          </a:p>
        </p:txBody>
      </p:sp>
    </p:spTree>
    <p:extLst>
      <p:ext uri="{BB962C8B-B14F-4D97-AF65-F5344CB8AC3E}">
        <p14:creationId xmlns:p14="http://schemas.microsoft.com/office/powerpoint/2010/main" val="265528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99D7A9-8963-4E2B-80B3-1D3557F56C2B}" type="slidenum">
              <a:rPr lang="en-US" smtClean="0"/>
              <a:t>30</a:t>
            </a:fld>
            <a:endParaRPr lang="en-US"/>
          </a:p>
        </p:txBody>
      </p:sp>
    </p:spTree>
    <p:extLst>
      <p:ext uri="{BB962C8B-B14F-4D97-AF65-F5344CB8AC3E}">
        <p14:creationId xmlns:p14="http://schemas.microsoft.com/office/powerpoint/2010/main" val="488088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building is massive, the</a:t>
            </a:r>
            <a:r>
              <a:rPr lang="en-US" baseline="0" dirty="0" smtClean="0"/>
              <a:t> top two floors of the bed tower were analyzed for </a:t>
            </a:r>
          </a:p>
          <a:p>
            <a:r>
              <a:rPr lang="en-US" baseline="0" dirty="0" smtClean="0"/>
              <a:t>Red are patient rooms, purple is medical support space </a:t>
            </a:r>
          </a:p>
          <a:p>
            <a:r>
              <a:rPr lang="en-US" baseline="0" dirty="0" smtClean="0"/>
              <a:t>Green are offices, purple are conference rooms, red/orange is a library</a:t>
            </a:r>
          </a:p>
        </p:txBody>
      </p:sp>
      <p:sp>
        <p:nvSpPr>
          <p:cNvPr id="4" name="Slide Number Placeholder 3"/>
          <p:cNvSpPr>
            <a:spLocks noGrp="1"/>
          </p:cNvSpPr>
          <p:nvPr>
            <p:ph type="sldNum" sz="quarter" idx="10"/>
          </p:nvPr>
        </p:nvSpPr>
        <p:spPr/>
        <p:txBody>
          <a:bodyPr/>
          <a:lstStyle/>
          <a:p>
            <a:fld id="{4C99D7A9-8963-4E2B-80B3-1D3557F56C2B}" type="slidenum">
              <a:rPr lang="en-US" smtClean="0"/>
              <a:t>4</a:t>
            </a:fld>
            <a:endParaRPr lang="en-US"/>
          </a:p>
        </p:txBody>
      </p:sp>
    </p:spTree>
    <p:extLst>
      <p:ext uri="{BB962C8B-B14F-4D97-AF65-F5344CB8AC3E}">
        <p14:creationId xmlns:p14="http://schemas.microsoft.com/office/powerpoint/2010/main" val="378604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building is massive, the</a:t>
            </a:r>
            <a:r>
              <a:rPr lang="en-US" baseline="0" dirty="0" smtClean="0"/>
              <a:t> top two floors of the bed tower were analyzed for </a:t>
            </a:r>
          </a:p>
          <a:p>
            <a:r>
              <a:rPr lang="en-US" baseline="0" dirty="0" smtClean="0"/>
              <a:t>Red are patient rooms, purple is medical support space </a:t>
            </a:r>
          </a:p>
          <a:p>
            <a:r>
              <a:rPr lang="en-US" baseline="0" dirty="0" smtClean="0"/>
              <a:t>Green are offices, purple are conference rooms, red/orange is a library</a:t>
            </a:r>
          </a:p>
        </p:txBody>
      </p:sp>
      <p:sp>
        <p:nvSpPr>
          <p:cNvPr id="4" name="Slide Number Placeholder 3"/>
          <p:cNvSpPr>
            <a:spLocks noGrp="1"/>
          </p:cNvSpPr>
          <p:nvPr>
            <p:ph type="sldNum" sz="quarter" idx="10"/>
          </p:nvPr>
        </p:nvSpPr>
        <p:spPr/>
        <p:txBody>
          <a:bodyPr/>
          <a:lstStyle/>
          <a:p>
            <a:fld id="{4C99D7A9-8963-4E2B-80B3-1D3557F56C2B}" type="slidenum">
              <a:rPr lang="en-US" smtClean="0"/>
              <a:t>5</a:t>
            </a:fld>
            <a:endParaRPr lang="en-US"/>
          </a:p>
        </p:txBody>
      </p:sp>
    </p:spTree>
    <p:extLst>
      <p:ext uri="{BB962C8B-B14F-4D97-AF65-F5344CB8AC3E}">
        <p14:creationId xmlns:p14="http://schemas.microsoft.com/office/powerpoint/2010/main" val="61812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previously mentioned, the central utility</a:t>
            </a:r>
            <a:r>
              <a:rPr lang="en-US" baseline="0" dirty="0" smtClean="0"/>
              <a:t> plant is located off site, just feet from the hospital. All services provided are transported via the utility tunnel connecting the CUP to the main building. The mechanical system comprises of a steam system and a chilled water system. The Cooling system comprises of 4 1,300 centrifugal chillers, 4 18,000 MBH cooling towers and 1 200 ton heat recovery chiller. The heat recovery chiller provides pre heating for the domestic hot water and provides a chilled water base load. For the heating system, there are four 11700 MBH steam boilers and 3 steam to water shell and tube heat exchangers provides 140F hot water to CAVs and AHUs. Steam boiler along with the boiler stack economizer allow for the 85% efficiency. Steam is provided for humidification &amp; sterile equipment, as well as kitchen equipment. </a:t>
            </a:r>
            <a:endParaRPr lang="en-US" dirty="0"/>
          </a:p>
        </p:txBody>
      </p:sp>
      <p:sp>
        <p:nvSpPr>
          <p:cNvPr id="4" name="Slide Number Placeholder 3"/>
          <p:cNvSpPr>
            <a:spLocks noGrp="1"/>
          </p:cNvSpPr>
          <p:nvPr>
            <p:ph type="sldNum" sz="quarter" idx="10"/>
          </p:nvPr>
        </p:nvSpPr>
        <p:spPr/>
        <p:txBody>
          <a:bodyPr/>
          <a:lstStyle/>
          <a:p>
            <a:fld id="{4C99D7A9-8963-4E2B-80B3-1D3557F56C2B}" type="slidenum">
              <a:rPr lang="en-US" smtClean="0"/>
              <a:t>6</a:t>
            </a:fld>
            <a:endParaRPr lang="en-US"/>
          </a:p>
        </p:txBody>
      </p:sp>
    </p:spTree>
    <p:extLst>
      <p:ext uri="{BB962C8B-B14F-4D97-AF65-F5344CB8AC3E}">
        <p14:creationId xmlns:p14="http://schemas.microsoft.com/office/powerpoint/2010/main" val="337832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floor</a:t>
            </a:r>
            <a:r>
              <a:rPr lang="en-US" baseline="0" dirty="0" smtClean="0"/>
              <a:t> is provided conditioned 55F outdoor air by a dedicated outdoor air system in the penthouse. The dedicated outdoor air handlers provide preconditioned air at 55F to the constant air volume terminal units located in the interstitial space. The CAVs are arranged one per patient room and they supply 100% outdoor air to condition the space. </a:t>
            </a:r>
            <a:endParaRPr lang="en-US" dirty="0"/>
          </a:p>
        </p:txBody>
      </p:sp>
      <p:sp>
        <p:nvSpPr>
          <p:cNvPr id="4" name="Slide Number Placeholder 3"/>
          <p:cNvSpPr>
            <a:spLocks noGrp="1"/>
          </p:cNvSpPr>
          <p:nvPr>
            <p:ph type="sldNum" sz="quarter" idx="10"/>
          </p:nvPr>
        </p:nvSpPr>
        <p:spPr/>
        <p:txBody>
          <a:bodyPr/>
          <a:lstStyle/>
          <a:p>
            <a:fld id="{4C99D7A9-8963-4E2B-80B3-1D3557F56C2B}" type="slidenum">
              <a:rPr lang="en-US" smtClean="0"/>
              <a:t>7</a:t>
            </a:fld>
            <a:endParaRPr lang="en-US"/>
          </a:p>
        </p:txBody>
      </p:sp>
    </p:spTree>
    <p:extLst>
      <p:ext uri="{BB962C8B-B14F-4D97-AF65-F5344CB8AC3E}">
        <p14:creationId xmlns:p14="http://schemas.microsoft.com/office/powerpoint/2010/main" val="166510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cap="small" dirty="0" smtClean="0"/>
              <a:t>Variable Refrigerant Flow &amp; Water Source Heat Pump</a:t>
            </a:r>
          </a:p>
          <a:p>
            <a:r>
              <a:rPr lang="en-US" cap="small" dirty="0" smtClean="0"/>
              <a:t>Simultaneous heating &amp; cooling</a:t>
            </a:r>
          </a:p>
          <a:p>
            <a:r>
              <a:rPr lang="en-US" cap="small" dirty="0" smtClean="0"/>
              <a:t>Eliminates the chiller</a:t>
            </a:r>
          </a:p>
          <a:p>
            <a:r>
              <a:rPr lang="en-US" cap="small" dirty="0" smtClean="0"/>
              <a:t>Separate zone controls</a:t>
            </a:r>
          </a:p>
          <a:p>
            <a:r>
              <a:rPr lang="en-US" cap="small" dirty="0" smtClean="0"/>
              <a:t>Uses heat rejected from each space</a:t>
            </a:r>
          </a:p>
        </p:txBody>
      </p:sp>
      <p:sp>
        <p:nvSpPr>
          <p:cNvPr id="4" name="Slide Number Placeholder 3"/>
          <p:cNvSpPr>
            <a:spLocks noGrp="1"/>
          </p:cNvSpPr>
          <p:nvPr>
            <p:ph type="sldNum" sz="quarter" idx="10"/>
          </p:nvPr>
        </p:nvSpPr>
        <p:spPr/>
        <p:txBody>
          <a:bodyPr/>
          <a:lstStyle/>
          <a:p>
            <a:fld id="{4C99D7A9-8963-4E2B-80B3-1D3557F56C2B}" type="slidenum">
              <a:rPr lang="en-US" smtClean="0"/>
              <a:t>9</a:t>
            </a:fld>
            <a:endParaRPr lang="en-US"/>
          </a:p>
        </p:txBody>
      </p:sp>
    </p:spTree>
    <p:extLst>
      <p:ext uri="{BB962C8B-B14F-4D97-AF65-F5344CB8AC3E}">
        <p14:creationId xmlns:p14="http://schemas.microsoft.com/office/powerpoint/2010/main" val="2717415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9D7A9-8963-4E2B-80B3-1D3557F56C2B}" type="slidenum">
              <a:rPr lang="en-US" smtClean="0"/>
              <a:t>10</a:t>
            </a:fld>
            <a:endParaRPr lang="en-US"/>
          </a:p>
        </p:txBody>
      </p:sp>
    </p:spTree>
    <p:extLst>
      <p:ext uri="{BB962C8B-B14F-4D97-AF65-F5344CB8AC3E}">
        <p14:creationId xmlns:p14="http://schemas.microsoft.com/office/powerpoint/2010/main" val="300392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9D7A9-8963-4E2B-80B3-1D3557F56C2B}" type="slidenum">
              <a:rPr lang="en-US" smtClean="0"/>
              <a:t>18</a:t>
            </a:fld>
            <a:endParaRPr lang="en-US"/>
          </a:p>
        </p:txBody>
      </p:sp>
    </p:spTree>
    <p:extLst>
      <p:ext uri="{BB962C8B-B14F-4D97-AF65-F5344CB8AC3E}">
        <p14:creationId xmlns:p14="http://schemas.microsoft.com/office/powerpoint/2010/main" val="233886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99D7A9-8963-4E2B-80B3-1D3557F56C2B}" type="slidenum">
              <a:rPr lang="en-US" smtClean="0"/>
              <a:t>25</a:t>
            </a:fld>
            <a:endParaRPr lang="en-US"/>
          </a:p>
        </p:txBody>
      </p:sp>
    </p:spTree>
    <p:extLst>
      <p:ext uri="{BB962C8B-B14F-4D97-AF65-F5344CB8AC3E}">
        <p14:creationId xmlns:p14="http://schemas.microsoft.com/office/powerpoint/2010/main" val="256150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chart" Target="../charts/chart13.xml"/><Relationship Id="rId4" Type="http://schemas.openxmlformats.org/officeDocument/2006/relationships/chart" Target="../charts/char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19"/>
            <a:ext cx="9144000" cy="463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3275" y="723899"/>
            <a:ext cx="8553450" cy="5410200"/>
          </a:xfrm>
          <a:prstGeom prst="rect">
            <a:avLst/>
          </a:prstGeom>
        </p:spPr>
      </p:pic>
      <p:sp>
        <p:nvSpPr>
          <p:cNvPr id="4" name="TextBox 3"/>
          <p:cNvSpPr txBox="1"/>
          <p:nvPr/>
        </p:nvSpPr>
        <p:spPr>
          <a:xfrm>
            <a:off x="9639300" y="389244"/>
            <a:ext cx="8153400" cy="1446550"/>
          </a:xfrm>
          <a:prstGeom prst="rect">
            <a:avLst/>
          </a:prstGeom>
          <a:noFill/>
        </p:spPr>
        <p:txBody>
          <a:bodyPr wrap="square" rtlCol="0">
            <a:spAutoFit/>
          </a:bodyPr>
          <a:lstStyle/>
          <a:p>
            <a:pPr algn="ctr"/>
            <a:r>
              <a:rPr lang="en-US" sz="4400" cap="small" dirty="0" smtClean="0">
                <a:latin typeface="Georgia" panose="02040502050405020303" pitchFamily="18" charset="0"/>
              </a:rPr>
              <a:t>Carl R. </a:t>
            </a:r>
            <a:r>
              <a:rPr lang="en-US" sz="4400" cap="small" dirty="0" err="1" smtClean="0">
                <a:latin typeface="Georgia" panose="02040502050405020303" pitchFamily="18" charset="0"/>
              </a:rPr>
              <a:t>Darnall</a:t>
            </a:r>
            <a:r>
              <a:rPr lang="en-US" sz="4400" cap="small" dirty="0" smtClean="0">
                <a:latin typeface="Georgia" panose="02040502050405020303" pitchFamily="18" charset="0"/>
              </a:rPr>
              <a:t> Army </a:t>
            </a:r>
            <a:r>
              <a:rPr lang="en-US" sz="4400" cap="small" smtClean="0">
                <a:latin typeface="Georgia" panose="02040502050405020303" pitchFamily="18" charset="0"/>
              </a:rPr>
              <a:t>Medical </a:t>
            </a:r>
            <a:r>
              <a:rPr lang="en-US" sz="4400" cap="small" smtClean="0">
                <a:latin typeface="Georgia" panose="02040502050405020303" pitchFamily="18" charset="0"/>
              </a:rPr>
              <a:t>Center</a:t>
            </a:r>
            <a:endParaRPr lang="en-US" sz="4400" cap="small" dirty="0">
              <a:latin typeface="Georgia" panose="02040502050405020303" pitchFamily="18" charset="0"/>
            </a:endParaRPr>
          </a:p>
        </p:txBody>
      </p:sp>
      <p:sp>
        <p:nvSpPr>
          <p:cNvPr id="5" name="TextBox 4"/>
          <p:cNvSpPr txBox="1"/>
          <p:nvPr/>
        </p:nvSpPr>
        <p:spPr>
          <a:xfrm>
            <a:off x="9639300" y="4933770"/>
            <a:ext cx="8153400" cy="1200329"/>
          </a:xfrm>
          <a:prstGeom prst="rect">
            <a:avLst/>
          </a:prstGeom>
          <a:noFill/>
        </p:spPr>
        <p:txBody>
          <a:bodyPr wrap="square" rtlCol="0">
            <a:spAutoFit/>
          </a:bodyPr>
          <a:lstStyle/>
          <a:p>
            <a:pPr algn="ctr"/>
            <a:r>
              <a:rPr lang="en-US" sz="4400" cap="small" dirty="0" smtClean="0">
                <a:latin typeface="Georgia" panose="02040502050405020303" pitchFamily="18" charset="0"/>
              </a:rPr>
              <a:t>Marissa Caldwell</a:t>
            </a:r>
          </a:p>
          <a:p>
            <a:pPr algn="ctr"/>
            <a:r>
              <a:rPr lang="en-US" sz="2800" cap="small" dirty="0" smtClean="0">
                <a:latin typeface="Georgia" panose="02040502050405020303" pitchFamily="18" charset="0"/>
              </a:rPr>
              <a:t>Mechanical Option</a:t>
            </a:r>
            <a:endParaRPr lang="en-US" sz="2800" cap="small" dirty="0">
              <a:latin typeface="Georgia" panose="02040502050405020303" pitchFamily="18" charset="0"/>
            </a:endParaRPr>
          </a:p>
        </p:txBody>
      </p:sp>
    </p:spTree>
    <p:extLst>
      <p:ext uri="{BB962C8B-B14F-4D97-AF65-F5344CB8AC3E}">
        <p14:creationId xmlns:p14="http://schemas.microsoft.com/office/powerpoint/2010/main" val="195387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9753600" y="47377"/>
            <a:ext cx="7848600" cy="707886"/>
          </a:xfrm>
          <a:prstGeom prst="rect">
            <a:avLst/>
          </a:prstGeom>
          <a:noFill/>
        </p:spPr>
        <p:txBody>
          <a:bodyPr wrap="square" rtlCol="0">
            <a:spAutoFit/>
          </a:bodyPr>
          <a:lstStyle/>
          <a:p>
            <a:pPr algn="ctr"/>
            <a:r>
              <a:rPr lang="en-US" sz="4000" cap="small" dirty="0" smtClean="0">
                <a:latin typeface="Georgia" panose="02040502050405020303" pitchFamily="18" charset="0"/>
              </a:rPr>
              <a:t>Dedicated Outdoor Air System</a:t>
            </a:r>
            <a:endParaRPr lang="en-US" sz="4000" cap="small" dirty="0">
              <a:latin typeface="Georgia" panose="02040502050405020303" pitchFamily="18" charset="0"/>
            </a:endParaRPr>
          </a:p>
        </p:txBody>
      </p:sp>
      <p:sp>
        <p:nvSpPr>
          <p:cNvPr id="15" name="Rectangle 14"/>
          <p:cNvSpPr/>
          <p:nvPr/>
        </p:nvSpPr>
        <p:spPr>
          <a:xfrm>
            <a:off x="2819400" y="2133600"/>
            <a:ext cx="4953000" cy="457200"/>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688550328"/>
              </p:ext>
            </p:extLst>
          </p:nvPr>
        </p:nvGraphicFramePr>
        <p:xfrm>
          <a:off x="20040618" y="914400"/>
          <a:ext cx="7239000" cy="1910034"/>
        </p:xfrm>
        <a:graphic>
          <a:graphicData uri="http://schemas.openxmlformats.org/drawingml/2006/table">
            <a:tbl>
              <a:tblPr/>
              <a:tblGrid>
                <a:gridCol w="1295400"/>
                <a:gridCol w="1447800"/>
                <a:gridCol w="1371600"/>
                <a:gridCol w="1600200"/>
                <a:gridCol w="1524000"/>
              </a:tblGrid>
              <a:tr h="541836">
                <a:tc rowSpan="2">
                  <a:txBody>
                    <a:bodyPr/>
                    <a:lstStyle/>
                    <a:p>
                      <a:pPr algn="ctr" fontAlgn="ctr"/>
                      <a:r>
                        <a:rPr lang="en-US" sz="1800" b="0" i="0" u="none" strike="noStrike" dirty="0">
                          <a:solidFill>
                            <a:srgbClr val="000000"/>
                          </a:solidFill>
                          <a:effectLst/>
                          <a:latin typeface="Georgia" panose="02040502050405020303" pitchFamily="18" charset="0"/>
                        </a:rPr>
                        <a:t>DOAS Unit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800" b="0" i="0" u="none" strike="noStrike" dirty="0" smtClean="0">
                          <a:solidFill>
                            <a:srgbClr val="000000"/>
                          </a:solidFill>
                          <a:effectLst/>
                          <a:latin typeface="Georgia" panose="02040502050405020303" pitchFamily="18" charset="0"/>
                        </a:rPr>
                        <a:t>Baseline </a:t>
                      </a:r>
                      <a:r>
                        <a:rPr lang="en-US" sz="1800" b="0" i="0" u="none" strike="noStrike" dirty="0">
                          <a:solidFill>
                            <a:srgbClr val="000000"/>
                          </a:solidFill>
                          <a:effectLst/>
                          <a:latin typeface="Georgia" panose="02040502050405020303" pitchFamily="18" charset="0"/>
                        </a:rPr>
                        <a:t>Design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800" b="0" i="0" u="none" strike="noStrike">
                          <a:solidFill>
                            <a:srgbClr val="000000"/>
                          </a:solidFill>
                          <a:effectLst/>
                          <a:latin typeface="Georgia" panose="02040502050405020303" pitchFamily="18" charset="0"/>
                        </a:rPr>
                        <a:t>DOAS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800" b="0" i="0" u="none" strike="noStrike">
                          <a:solidFill>
                            <a:srgbClr val="000000"/>
                          </a:solidFill>
                          <a:effectLst/>
                          <a:latin typeface="Georgia" panose="02040502050405020303" pitchFamily="18" charset="0"/>
                        </a:rPr>
                        <a:t>DX Cooling Coil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800" b="0" i="0" u="none" strike="noStrike">
                          <a:solidFill>
                            <a:srgbClr val="000000"/>
                          </a:solidFill>
                          <a:effectLst/>
                          <a:latin typeface="Georgia" panose="02040502050405020303" pitchFamily="18" charset="0"/>
                        </a:rPr>
                        <a:t>Natural Gas Coil</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r>
              <a:tr h="812754">
                <a:tc vMerge="1">
                  <a:txBody>
                    <a:bodyPr/>
                    <a:lstStyle/>
                    <a:p>
                      <a:endParaRPr lang="en-US"/>
                    </a:p>
                  </a:txBody>
                  <a:tcPr/>
                </a:tc>
                <a:tc>
                  <a:txBody>
                    <a:bodyPr/>
                    <a:lstStyle/>
                    <a:p>
                      <a:pPr algn="ctr" fontAlgn="ctr"/>
                      <a:r>
                        <a:rPr lang="en-US" sz="1800" b="0" i="0" u="none" strike="noStrike" dirty="0">
                          <a:solidFill>
                            <a:srgbClr val="000000"/>
                          </a:solidFill>
                          <a:effectLst/>
                          <a:latin typeface="Georgia" panose="02040502050405020303" pitchFamily="18" charset="0"/>
                        </a:rPr>
                        <a:t>Supply OA (cfm)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dirty="0">
                          <a:solidFill>
                            <a:srgbClr val="000000"/>
                          </a:solidFill>
                          <a:effectLst/>
                          <a:latin typeface="Georgia" panose="02040502050405020303" pitchFamily="18" charset="0"/>
                        </a:rPr>
                        <a:t>OA Supply (cfm)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Total Capacity (MBH)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dirty="0">
                          <a:solidFill>
                            <a:srgbClr val="000000"/>
                          </a:solidFill>
                          <a:effectLst/>
                          <a:latin typeface="Georgia" panose="02040502050405020303" pitchFamily="18" charset="0"/>
                        </a:rPr>
                        <a:t>Total Capacity (MBH)</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r>
              <a:tr h="270918">
                <a:tc>
                  <a:txBody>
                    <a:bodyPr/>
                    <a:lstStyle/>
                    <a:p>
                      <a:pPr algn="l" fontAlgn="b"/>
                      <a:r>
                        <a:rPr lang="en-US" sz="1800" b="0" i="0" u="none" strike="noStrike">
                          <a:solidFill>
                            <a:srgbClr val="000000"/>
                          </a:solidFill>
                          <a:effectLst/>
                          <a:latin typeface="Georgia" panose="02040502050405020303" pitchFamily="18" charset="0"/>
                        </a:rPr>
                        <a:t>L5 AHU</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26,090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7,380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80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0918">
                <a:tc>
                  <a:txBody>
                    <a:bodyPr/>
                    <a:lstStyle/>
                    <a:p>
                      <a:pPr algn="l" fontAlgn="b"/>
                      <a:r>
                        <a:rPr lang="en-US" sz="1800" b="0" i="0" u="none" strike="noStrike">
                          <a:solidFill>
                            <a:srgbClr val="000000"/>
                          </a:solidFill>
                          <a:effectLst/>
                          <a:latin typeface="Georgia" panose="02040502050405020303" pitchFamily="18" charset="0"/>
                        </a:rPr>
                        <a:t>L6 AHU</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37,075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10,366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60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0287000" y="5238671"/>
            <a:ext cx="7696200" cy="1261884"/>
          </a:xfrm>
          <a:prstGeom prst="rect">
            <a:avLst/>
          </a:prstGeom>
          <a:noFill/>
        </p:spPr>
        <p:txBody>
          <a:bodyPr wrap="square" rtlCol="0">
            <a:spAutoFit/>
          </a:bodyPr>
          <a:lstStyle/>
          <a:p>
            <a:pPr>
              <a:spcAft>
                <a:spcPts val="600"/>
              </a:spcAft>
            </a:pPr>
            <a:r>
              <a:rPr lang="en-US" cap="small" dirty="0" smtClean="0"/>
              <a:t>DOAS delivers air directly to the space in VRF system</a:t>
            </a:r>
          </a:p>
          <a:p>
            <a:pPr>
              <a:spcAft>
                <a:spcPts val="600"/>
              </a:spcAft>
            </a:pPr>
            <a:r>
              <a:rPr lang="en-US" cap="small" dirty="0" smtClean="0"/>
              <a:t>Enthalpy wheel with general exhaust</a:t>
            </a:r>
          </a:p>
          <a:p>
            <a:pPr>
              <a:spcAft>
                <a:spcPts val="600"/>
              </a:spcAft>
            </a:pPr>
            <a:r>
              <a:rPr lang="en-US" cap="small" dirty="0" smtClean="0"/>
              <a:t>WSHP reduces by 32%, VRF reduces by 60%</a:t>
            </a:r>
            <a:endParaRPr lang="en-US" cap="small"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4778"/>
          <a:stretch/>
        </p:blipFill>
        <p:spPr>
          <a:xfrm>
            <a:off x="18288000" y="2660279"/>
            <a:ext cx="8991618" cy="2578392"/>
          </a:xfrm>
          <a:prstGeom prst="rect">
            <a:avLst/>
          </a:prstGeom>
        </p:spPr>
      </p:pic>
      <p:graphicFrame>
        <p:nvGraphicFramePr>
          <p:cNvPr id="13" name="Chart 12"/>
          <p:cNvGraphicFramePr>
            <a:graphicFrameLocks/>
          </p:cNvGraphicFramePr>
          <p:nvPr>
            <p:extLst>
              <p:ext uri="{D42A27DB-BD31-4B8C-83A1-F6EECF244321}">
                <p14:modId xmlns:p14="http://schemas.microsoft.com/office/powerpoint/2010/main" val="2448886077"/>
              </p:ext>
            </p:extLst>
          </p:nvPr>
        </p:nvGraphicFramePr>
        <p:xfrm>
          <a:off x="10197413" y="976203"/>
          <a:ext cx="6960973" cy="4052305"/>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
        <p:nvSpPr>
          <p:cNvPr id="2" name="Rectangle 1"/>
          <p:cNvSpPr/>
          <p:nvPr/>
        </p:nvSpPr>
        <p:spPr>
          <a:xfrm>
            <a:off x="22783809" y="914400"/>
            <a:ext cx="1371591" cy="1905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87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TextBox 43"/>
          <p:cNvSpPr txBox="1"/>
          <p:nvPr/>
        </p:nvSpPr>
        <p:spPr>
          <a:xfrm>
            <a:off x="10606594" y="47377"/>
            <a:ext cx="6995606" cy="707886"/>
          </a:xfrm>
          <a:prstGeom prst="rect">
            <a:avLst/>
          </a:prstGeom>
          <a:noFill/>
        </p:spPr>
        <p:txBody>
          <a:bodyPr wrap="square" rtlCol="0">
            <a:spAutoFit/>
          </a:bodyPr>
          <a:lstStyle/>
          <a:p>
            <a:pPr algn="ctr"/>
            <a:r>
              <a:rPr lang="en-US" sz="4000" cap="small" dirty="0" smtClean="0">
                <a:latin typeface="Georgia" panose="02040502050405020303" pitchFamily="18" charset="0"/>
              </a:rPr>
              <a:t>Variable Refrigerant Flow</a:t>
            </a:r>
            <a:endParaRPr lang="en-US" sz="4000" cap="small" dirty="0">
              <a:latin typeface="Georgia" panose="02040502050405020303" pitchFamily="18" charset="0"/>
            </a:endParaRPr>
          </a:p>
        </p:txBody>
      </p:sp>
      <p:sp>
        <p:nvSpPr>
          <p:cNvPr id="46" name="Rectangle 45"/>
          <p:cNvSpPr/>
          <p:nvPr/>
        </p:nvSpPr>
        <p:spPr>
          <a:xfrm>
            <a:off x="2819400" y="2578443"/>
            <a:ext cx="44196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0287000" y="1396181"/>
            <a:ext cx="6553200" cy="3077766"/>
          </a:xfrm>
          <a:prstGeom prst="rect">
            <a:avLst/>
          </a:prstGeom>
          <a:noFill/>
        </p:spPr>
        <p:txBody>
          <a:bodyPr wrap="square" rtlCol="0">
            <a:spAutoFit/>
          </a:bodyPr>
          <a:lstStyle/>
          <a:p>
            <a:pPr>
              <a:spcAft>
                <a:spcPts val="1200"/>
              </a:spcAft>
            </a:pPr>
            <a:r>
              <a:rPr lang="en-US" cap="small" dirty="0" smtClean="0">
                <a:latin typeface="Georgia" panose="02040502050405020303" pitchFamily="18" charset="0"/>
              </a:rPr>
              <a:t>Variable Refrigerant Flow With R-410A</a:t>
            </a:r>
          </a:p>
          <a:p>
            <a:pPr>
              <a:spcAft>
                <a:spcPts val="1200"/>
              </a:spcAft>
            </a:pPr>
            <a:r>
              <a:rPr lang="en-US" cap="small" dirty="0" smtClean="0">
                <a:latin typeface="Georgia" panose="02040502050405020303" pitchFamily="18" charset="0"/>
              </a:rPr>
              <a:t>Indoor VRF units have the ability to operate as 	a condenser and a evaporator</a:t>
            </a:r>
          </a:p>
          <a:p>
            <a:pPr>
              <a:spcAft>
                <a:spcPts val="1200"/>
              </a:spcAft>
            </a:pPr>
            <a:r>
              <a:rPr lang="en-US" cap="small" dirty="0" smtClean="0">
                <a:latin typeface="Georgia" panose="02040502050405020303" pitchFamily="18" charset="0"/>
              </a:rPr>
              <a:t>Consists of 3 pipes: low pressure, high pressure 	&amp; vapor suction line</a:t>
            </a:r>
          </a:p>
          <a:p>
            <a:pPr>
              <a:spcAft>
                <a:spcPts val="1200"/>
              </a:spcAft>
            </a:pPr>
            <a:r>
              <a:rPr lang="en-US" cap="small" dirty="0" smtClean="0">
                <a:latin typeface="Georgia" panose="02040502050405020303" pitchFamily="18" charset="0"/>
              </a:rPr>
              <a:t>Heat recovery Vs. heat pump</a:t>
            </a:r>
          </a:p>
          <a:p>
            <a:pPr>
              <a:spcAft>
                <a:spcPts val="1200"/>
              </a:spcAft>
            </a:pPr>
            <a:r>
              <a:rPr lang="en-US" cap="small" dirty="0" smtClean="0">
                <a:latin typeface="Georgia" panose="02040502050405020303" pitchFamily="18" charset="0"/>
              </a:rPr>
              <a:t>Defrost Operation</a:t>
            </a:r>
          </a:p>
        </p:txBody>
      </p:sp>
      <p:sp>
        <p:nvSpPr>
          <p:cNvPr id="7" name="TextBox 6"/>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92800" y="914400"/>
            <a:ext cx="8459885" cy="5304270"/>
          </a:xfrm>
          <a:prstGeom prst="rect">
            <a:avLst/>
          </a:prstGeom>
        </p:spPr>
      </p:pic>
      <p:sp>
        <p:nvSpPr>
          <p:cNvPr id="10" name="TextBox 9"/>
          <p:cNvSpPr txBox="1"/>
          <p:nvPr/>
        </p:nvSpPr>
        <p:spPr>
          <a:xfrm>
            <a:off x="24155400" y="1824520"/>
            <a:ext cx="2057400" cy="307777"/>
          </a:xfrm>
          <a:prstGeom prst="rect">
            <a:avLst/>
          </a:prstGeom>
          <a:noFill/>
        </p:spPr>
        <p:txBody>
          <a:bodyPr wrap="square" rtlCol="0">
            <a:spAutoFit/>
          </a:bodyPr>
          <a:lstStyle/>
          <a:p>
            <a:r>
              <a:rPr lang="en-US" sz="1400" cap="small" dirty="0" smtClean="0"/>
              <a:t>Vapor Suction Line</a:t>
            </a:r>
            <a:endParaRPr lang="en-US" sz="1400" cap="small" dirty="0"/>
          </a:p>
        </p:txBody>
      </p:sp>
      <p:sp>
        <p:nvSpPr>
          <p:cNvPr id="11" name="TextBox 10"/>
          <p:cNvSpPr txBox="1"/>
          <p:nvPr/>
        </p:nvSpPr>
        <p:spPr>
          <a:xfrm>
            <a:off x="19259550" y="2467344"/>
            <a:ext cx="2057400" cy="307777"/>
          </a:xfrm>
          <a:prstGeom prst="rect">
            <a:avLst/>
          </a:prstGeom>
          <a:noFill/>
        </p:spPr>
        <p:txBody>
          <a:bodyPr wrap="square" rtlCol="0">
            <a:spAutoFit/>
          </a:bodyPr>
          <a:lstStyle/>
          <a:p>
            <a:r>
              <a:rPr lang="en-US" sz="1400" cap="small" dirty="0" smtClean="0"/>
              <a:t>High Pressure Line</a:t>
            </a:r>
            <a:endParaRPr lang="en-US" sz="1400" cap="small" dirty="0"/>
          </a:p>
        </p:txBody>
      </p:sp>
      <p:sp>
        <p:nvSpPr>
          <p:cNvPr id="12" name="TextBox 11"/>
          <p:cNvSpPr txBox="1"/>
          <p:nvPr/>
        </p:nvSpPr>
        <p:spPr>
          <a:xfrm>
            <a:off x="21793200" y="1184979"/>
            <a:ext cx="2057400" cy="307777"/>
          </a:xfrm>
          <a:prstGeom prst="rect">
            <a:avLst/>
          </a:prstGeom>
          <a:noFill/>
        </p:spPr>
        <p:txBody>
          <a:bodyPr wrap="square" rtlCol="0">
            <a:spAutoFit/>
          </a:bodyPr>
          <a:lstStyle/>
          <a:p>
            <a:r>
              <a:rPr lang="en-US" sz="1400" cap="small" dirty="0" smtClean="0"/>
              <a:t>Low Pressure Line</a:t>
            </a:r>
            <a:endParaRPr lang="en-US" sz="1400" cap="small" dirty="0"/>
          </a:p>
        </p:txBody>
      </p:sp>
      <p:cxnSp>
        <p:nvCxnSpPr>
          <p:cNvPr id="3" name="Straight Arrow Connector 2"/>
          <p:cNvCxnSpPr/>
          <p:nvPr/>
        </p:nvCxnSpPr>
        <p:spPr>
          <a:xfrm flipH="1">
            <a:off x="21336000" y="1338868"/>
            <a:ext cx="381000" cy="88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347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19400" y="2578443"/>
            <a:ext cx="44196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4" name="TextBox 43"/>
          <p:cNvSpPr txBox="1"/>
          <p:nvPr/>
        </p:nvSpPr>
        <p:spPr>
          <a:xfrm>
            <a:off x="10606594" y="47377"/>
            <a:ext cx="6995606" cy="707886"/>
          </a:xfrm>
          <a:prstGeom prst="rect">
            <a:avLst/>
          </a:prstGeom>
          <a:noFill/>
        </p:spPr>
        <p:txBody>
          <a:bodyPr wrap="square" rtlCol="0">
            <a:spAutoFit/>
          </a:bodyPr>
          <a:lstStyle/>
          <a:p>
            <a:pPr algn="ctr"/>
            <a:r>
              <a:rPr lang="en-US" sz="4000" cap="small" dirty="0" smtClean="0">
                <a:latin typeface="Georgia" panose="02040502050405020303" pitchFamily="18" charset="0"/>
              </a:rPr>
              <a:t>ASHRAE 15 Compliance</a:t>
            </a:r>
            <a:endParaRPr lang="en-US" sz="4000" cap="small" dirty="0">
              <a:latin typeface="Georgia" panose="02040502050405020303" pitchFamily="18" charset="0"/>
            </a:endParaRPr>
          </a:p>
        </p:txBody>
      </p:sp>
      <p:sp>
        <p:nvSpPr>
          <p:cNvPr id="8" name="TextBox 7"/>
          <p:cNvSpPr txBox="1"/>
          <p:nvPr/>
        </p:nvSpPr>
        <p:spPr>
          <a:xfrm>
            <a:off x="10287000" y="4575120"/>
            <a:ext cx="7696200" cy="1677382"/>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Institutional Occupancy &amp; Indirect Closed System</a:t>
            </a:r>
          </a:p>
          <a:p>
            <a:pPr>
              <a:spcAft>
                <a:spcPts val="600"/>
              </a:spcAft>
            </a:pPr>
            <a:r>
              <a:rPr lang="en-US" cap="small" dirty="0" smtClean="0">
                <a:latin typeface="Georgia" panose="02040502050405020303" pitchFamily="18" charset="0"/>
              </a:rPr>
              <a:t>Concentration may not exceed 50% listed in table 4-1</a:t>
            </a:r>
          </a:p>
          <a:p>
            <a:pPr>
              <a:spcAft>
                <a:spcPts val="600"/>
              </a:spcAft>
            </a:pPr>
            <a:r>
              <a:rPr lang="en-US" cap="small" dirty="0" smtClean="0">
                <a:latin typeface="Georgia" panose="02040502050405020303" pitchFamily="18" charset="0"/>
              </a:rPr>
              <a:t>Multi-V Refrigerant Charge Calculator</a:t>
            </a:r>
          </a:p>
          <a:p>
            <a:pPr>
              <a:spcAft>
                <a:spcPts val="600"/>
              </a:spcAft>
            </a:pPr>
            <a:r>
              <a:rPr lang="en-US" cap="small" dirty="0" smtClean="0">
                <a:latin typeface="Georgia" panose="02040502050405020303" pitchFamily="18" charset="0"/>
              </a:rPr>
              <a:t>Small rooms use in-duct VRF indoor units</a:t>
            </a:r>
          </a:p>
        </p:txBody>
      </p:sp>
      <p:pic>
        <p:nvPicPr>
          <p:cNvPr id="10" name="Picture 9" descr="X:\www\5th Year\THESIS\Bed Tower Drawings\L5 Prelim Zoning.png"/>
          <p:cNvPicPr/>
          <p:nvPr/>
        </p:nvPicPr>
        <p:blipFill rotWithShape="1">
          <a:blip r:embed="rId3" cstate="print">
            <a:extLst>
              <a:ext uri="{28A0092B-C50C-407E-A947-70E740481C1C}">
                <a14:useLocalDpi xmlns:a14="http://schemas.microsoft.com/office/drawing/2010/main" val="0"/>
              </a:ext>
            </a:extLst>
          </a:blip>
          <a:srcRect l="2327" t="11484" b="11208"/>
          <a:stretch/>
        </p:blipFill>
        <p:spPr bwMode="auto">
          <a:xfrm>
            <a:off x="10819130" y="918044"/>
            <a:ext cx="5793740" cy="1391285"/>
          </a:xfrm>
          <a:prstGeom prst="rect">
            <a:avLst/>
          </a:prstGeom>
          <a:noFill/>
          <a:ln>
            <a:noFill/>
          </a:ln>
          <a:extLst>
            <a:ext uri="{53640926-AAD7-44D8-BBD7-CCE9431645EC}">
              <a14:shadowObscured xmlns:a14="http://schemas.microsoft.com/office/drawing/2010/main"/>
            </a:ext>
          </a:extLst>
        </p:spPr>
      </p:pic>
      <p:pic>
        <p:nvPicPr>
          <p:cNvPr id="11" name="Picture 10" descr="X:\www\5th Year\THESIS\Bed Tower Drawings\L6 Prelim Zoning copy.png"/>
          <p:cNvPicPr/>
          <p:nvPr/>
        </p:nvPicPr>
        <p:blipFill rotWithShape="1">
          <a:blip r:embed="rId4" cstate="print">
            <a:extLst>
              <a:ext uri="{28A0092B-C50C-407E-A947-70E740481C1C}">
                <a14:useLocalDpi xmlns:a14="http://schemas.microsoft.com/office/drawing/2010/main" val="0"/>
              </a:ext>
            </a:extLst>
          </a:blip>
          <a:srcRect l="1878" t="13692" r="1443" b="10313"/>
          <a:stretch/>
        </p:blipFill>
        <p:spPr bwMode="auto">
          <a:xfrm>
            <a:off x="10849610" y="2745740"/>
            <a:ext cx="5732780" cy="1366520"/>
          </a:xfrm>
          <a:prstGeom prst="rect">
            <a:avLst/>
          </a:prstGeom>
          <a:noFill/>
          <a:ln>
            <a:noFill/>
          </a:ln>
          <a:extLst>
            <a:ext uri="{53640926-AAD7-44D8-BBD7-CCE9431645EC}">
              <a14:shadowObscured xmlns:a14="http://schemas.microsoft.com/office/drawing/2010/main"/>
            </a:ext>
          </a:extLst>
        </p:spPr>
      </p:pic>
      <p:sp>
        <p:nvSpPr>
          <p:cNvPr id="12" name="TextBox 11"/>
          <p:cNvSpPr txBox="1"/>
          <p:nvPr/>
        </p:nvSpPr>
        <p:spPr>
          <a:xfrm>
            <a:off x="10849610" y="2203526"/>
            <a:ext cx="1295400" cy="461665"/>
          </a:xfrm>
          <a:prstGeom prst="rect">
            <a:avLst/>
          </a:prstGeom>
          <a:noFill/>
        </p:spPr>
        <p:txBody>
          <a:bodyPr wrap="square" rtlCol="0">
            <a:spAutoFit/>
          </a:bodyPr>
          <a:lstStyle/>
          <a:p>
            <a:r>
              <a:rPr lang="en-US" sz="2400" cap="small" dirty="0" smtClean="0">
                <a:latin typeface="Georgia" panose="02040502050405020303" pitchFamily="18" charset="0"/>
              </a:rPr>
              <a:t>Level 5</a:t>
            </a:r>
            <a:endParaRPr lang="en-US" sz="2400" cap="small" dirty="0">
              <a:latin typeface="Georgia" panose="02040502050405020303" pitchFamily="18" charset="0"/>
            </a:endParaRPr>
          </a:p>
        </p:txBody>
      </p:sp>
      <p:sp>
        <p:nvSpPr>
          <p:cNvPr id="13" name="TextBox 12"/>
          <p:cNvSpPr txBox="1"/>
          <p:nvPr/>
        </p:nvSpPr>
        <p:spPr>
          <a:xfrm>
            <a:off x="10819130" y="3988425"/>
            <a:ext cx="1295400" cy="461665"/>
          </a:xfrm>
          <a:prstGeom prst="rect">
            <a:avLst/>
          </a:prstGeom>
          <a:noFill/>
        </p:spPr>
        <p:txBody>
          <a:bodyPr wrap="square" rtlCol="0">
            <a:spAutoFit/>
          </a:bodyPr>
          <a:lstStyle/>
          <a:p>
            <a:r>
              <a:rPr lang="en-US" sz="2400" cap="small" dirty="0" smtClean="0">
                <a:latin typeface="Georgia" panose="02040502050405020303" pitchFamily="18" charset="0"/>
              </a:rPr>
              <a:t>Level 6</a:t>
            </a:r>
            <a:endParaRPr lang="en-US" sz="2400" cap="small" dirty="0">
              <a:latin typeface="Georgia" panose="02040502050405020303" pitchFamily="18" charset="0"/>
            </a:endParaRPr>
          </a:p>
        </p:txBody>
      </p:sp>
      <p:sp>
        <p:nvSpPr>
          <p:cNvPr id="14" name="TextBox 13"/>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282314431"/>
              </p:ext>
            </p:extLst>
          </p:nvPr>
        </p:nvGraphicFramePr>
        <p:xfrm>
          <a:off x="19050000" y="1524000"/>
          <a:ext cx="7670799" cy="878205"/>
        </p:xfrm>
        <a:graphic>
          <a:graphicData uri="http://schemas.openxmlformats.org/drawingml/2006/table">
            <a:tbl>
              <a:tblPr/>
              <a:tblGrid>
                <a:gridCol w="1856505"/>
                <a:gridCol w="1042695"/>
                <a:gridCol w="788379"/>
                <a:gridCol w="772484"/>
                <a:gridCol w="648505"/>
                <a:gridCol w="820168"/>
                <a:gridCol w="1742063"/>
              </a:tblGrid>
              <a:tr h="228600">
                <a:tc rowSpan="2">
                  <a:txBody>
                    <a:bodyPr/>
                    <a:lstStyle/>
                    <a:p>
                      <a:pPr algn="ctr" fontAlgn="b"/>
                      <a:r>
                        <a:rPr lang="en-US" sz="1400" b="0" i="0" u="none" strike="noStrike">
                          <a:solidFill>
                            <a:srgbClr val="000000"/>
                          </a:solidFill>
                          <a:effectLst/>
                          <a:latin typeface="Georgia" panose="02040502050405020303" pitchFamily="18"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b"/>
                      <a:r>
                        <a:rPr lang="en-US" sz="1400" b="1" i="0" u="none" strike="noStrike">
                          <a:solidFill>
                            <a:srgbClr val="000000"/>
                          </a:solidFill>
                          <a:effectLst/>
                          <a:latin typeface="Georgia" panose="02040502050405020303" pitchFamily="18" charset="0"/>
                        </a:rPr>
                        <a:t>OEL (ppm/v/v)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a:txBody>
                    <a:bodyPr/>
                    <a:lstStyle/>
                    <a:p>
                      <a:pPr algn="ctr" fontAlgn="b"/>
                      <a:r>
                        <a:rPr lang="en-US" sz="1400" b="0" i="0" u="none" strike="noStrike">
                          <a:solidFill>
                            <a:srgbClr val="000000"/>
                          </a:solidFill>
                          <a:effectLst/>
                          <a:latin typeface="Georgia" panose="02040502050405020303" pitchFamily="18" charset="0"/>
                        </a:rPr>
                        <a:t>Safety Group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3">
                  <a:txBody>
                    <a:bodyPr/>
                    <a:lstStyle/>
                    <a:p>
                      <a:pPr algn="ctr" fontAlgn="b"/>
                      <a:r>
                        <a:rPr lang="en-US" sz="1400" b="1" i="0" u="none" strike="noStrike">
                          <a:solidFill>
                            <a:srgbClr val="000000"/>
                          </a:solidFill>
                          <a:effectLst/>
                          <a:latin typeface="Georgia" panose="02040502050405020303" pitchFamily="18" charset="0"/>
                        </a:rPr>
                        <a:t>RCL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rowSpan="2">
                  <a:txBody>
                    <a:bodyPr/>
                    <a:lstStyle/>
                    <a:p>
                      <a:pPr algn="ctr" fontAlgn="b"/>
                      <a:r>
                        <a:rPr lang="en-US" sz="1400" b="0" i="0" u="none" strike="noStrike">
                          <a:solidFill>
                            <a:srgbClr val="000000"/>
                          </a:solidFill>
                          <a:effectLst/>
                          <a:latin typeface="Georgia" panose="02040502050405020303" pitchFamily="18" charset="0"/>
                        </a:rPr>
                        <a:t>Highly Toxic or Toxic Under Code Classification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2381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400" b="0" i="0" u="none" strike="noStrike">
                          <a:solidFill>
                            <a:srgbClr val="000000"/>
                          </a:solidFill>
                          <a:effectLst/>
                          <a:latin typeface="Georgia" panose="02040502050405020303" pitchFamily="18" charset="0"/>
                        </a:rPr>
                        <a:t>ppm v/v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400" b="1" i="0" u="none" strike="noStrike">
                          <a:solidFill>
                            <a:srgbClr val="000000"/>
                          </a:solidFill>
                          <a:effectLst/>
                          <a:latin typeface="Georgia" panose="02040502050405020303" pitchFamily="18" charset="0"/>
                        </a:rPr>
                        <a:t>lb/Mcf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400" b="0" i="0" u="none" strike="noStrike">
                          <a:solidFill>
                            <a:srgbClr val="000000"/>
                          </a:solidFill>
                          <a:effectLst/>
                          <a:latin typeface="Georgia" panose="02040502050405020303" pitchFamily="18" charset="0"/>
                        </a:rPr>
                        <a:t>g/m^3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r>
              <a:tr h="238125">
                <a:tc>
                  <a:txBody>
                    <a:bodyPr/>
                    <a:lstStyle/>
                    <a:p>
                      <a:pPr algn="l" fontAlgn="b"/>
                      <a:r>
                        <a:rPr lang="en-US" sz="1400" b="0" i="0" u="none" strike="noStrike">
                          <a:solidFill>
                            <a:srgbClr val="000000"/>
                          </a:solidFill>
                          <a:effectLst/>
                          <a:latin typeface="Georgia" panose="02040502050405020303" pitchFamily="18" charset="0"/>
                        </a:rPr>
                        <a:t>R-410A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A1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140,000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420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Georgia" panose="02040502050405020303" pitchFamily="18" charset="0"/>
                        </a:rPr>
                        <a:t>Neither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216136294"/>
              </p:ext>
            </p:extLst>
          </p:nvPr>
        </p:nvGraphicFramePr>
        <p:xfrm>
          <a:off x="18364200" y="3217545"/>
          <a:ext cx="8915400" cy="2268855"/>
        </p:xfrm>
        <a:graphic>
          <a:graphicData uri="http://schemas.openxmlformats.org/drawingml/2006/table">
            <a:tbl>
              <a:tblPr/>
              <a:tblGrid>
                <a:gridCol w="1245931"/>
                <a:gridCol w="1856183"/>
                <a:gridCol w="1039335"/>
                <a:gridCol w="781885"/>
                <a:gridCol w="775529"/>
                <a:gridCol w="648393"/>
                <a:gridCol w="826383"/>
                <a:gridCol w="1741761"/>
              </a:tblGrid>
              <a:tr h="228600">
                <a:tc rowSpan="2">
                  <a:txBody>
                    <a:bodyPr/>
                    <a:lstStyle/>
                    <a:p>
                      <a:pPr algn="ctr" fontAlgn="b"/>
                      <a:r>
                        <a:rPr lang="en-US" sz="1400" b="0" i="0" u="none" strike="noStrike" dirty="0">
                          <a:solidFill>
                            <a:srgbClr val="000000"/>
                          </a:solidFill>
                          <a:effectLst/>
                          <a:latin typeface="Georgia" panose="02040502050405020303" pitchFamily="18" charset="0"/>
                        </a:rPr>
                        <a:t>Zone Configuration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Zone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2">
                  <a:txBody>
                    <a:bodyPr/>
                    <a:lstStyle/>
                    <a:p>
                      <a:pPr algn="ctr" fontAlgn="b"/>
                      <a:r>
                        <a:rPr lang="en-US" sz="1400" b="0" i="0" u="none" strike="noStrike">
                          <a:solidFill>
                            <a:srgbClr val="000000"/>
                          </a:solidFill>
                          <a:effectLst/>
                          <a:latin typeface="Georgia" panose="02040502050405020303" pitchFamily="18" charset="0"/>
                        </a:rPr>
                        <a:t>Outdoor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rowSpan="2">
                  <a:txBody>
                    <a:bodyPr/>
                    <a:lstStyle/>
                    <a:p>
                      <a:pPr algn="ctr" fontAlgn="ctr"/>
                      <a:r>
                        <a:rPr lang="en-US" sz="1400" b="0" i="0" u="none" strike="noStrike" dirty="0">
                          <a:solidFill>
                            <a:srgbClr val="000000"/>
                          </a:solidFill>
                          <a:effectLst/>
                          <a:latin typeface="Georgia" panose="02040502050405020303" pitchFamily="18" charset="0"/>
                        </a:rPr>
                        <a:t>Capacity (tons)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 Indoor Units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RCL (lb/Mcf)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Comply with ASHRAE 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238125">
                <a:tc vMerge="1">
                  <a:txBody>
                    <a:bodyPr/>
                    <a:lstStyle/>
                    <a:p>
                      <a:endParaRPr lang="en-US"/>
                    </a:p>
                  </a:txBody>
                  <a:tcPr/>
                </a:tc>
                <a:tc vMerge="1">
                  <a:txBody>
                    <a:bodyPr/>
                    <a:lstStyle/>
                    <a:p>
                      <a:endParaRPr lang="en-US"/>
                    </a:p>
                  </a:txBody>
                  <a:tcPr/>
                </a:tc>
                <a:tc>
                  <a:txBody>
                    <a:bodyPr/>
                    <a:lstStyle/>
                    <a:p>
                      <a:pPr algn="l" fontAlgn="b"/>
                      <a:r>
                        <a:rPr lang="en-US" sz="1400" b="0" i="0" u="none" strike="noStrike" dirty="0">
                          <a:solidFill>
                            <a:srgbClr val="000000"/>
                          </a:solidFill>
                          <a:effectLst/>
                          <a:latin typeface="Georgia" panose="02040502050405020303" pitchFamily="18" charset="0"/>
                        </a:rPr>
                        <a:t>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400" b="0" i="0" u="none" strike="noStrike">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38125">
                <a:tc>
                  <a:txBody>
                    <a:bodyPr/>
                    <a:lstStyle/>
                    <a:p>
                      <a:pPr algn="ctr" fontAlgn="ctr"/>
                      <a:r>
                        <a:rPr lang="en-US" sz="1400" b="0" i="0" u="none" strike="noStrike">
                          <a:solidFill>
                            <a:srgbClr val="000000"/>
                          </a:solidFill>
                          <a:effectLst/>
                          <a:latin typeface="Georgia" panose="02040502050405020303" pitchFamily="18" charset="0"/>
                        </a:rPr>
                        <a:t>Zoning 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L5 South Exterior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297,000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22.14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rowSpan="2">
                  <a:txBody>
                    <a:bodyPr/>
                    <a:lstStyle/>
                    <a:p>
                      <a:pPr algn="ctr" fontAlgn="ctr"/>
                      <a:r>
                        <a:rPr lang="en-US" sz="1400" b="0" i="0" u="none" strike="noStrike">
                          <a:solidFill>
                            <a:srgbClr val="000000"/>
                          </a:solidFill>
                          <a:effectLst/>
                          <a:latin typeface="Georgia" panose="02040502050405020303" pitchFamily="18" charset="0"/>
                        </a:rPr>
                        <a:t>Zoning 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L5 South East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144,000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162,000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19.50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South West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135,000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19.76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rowSpan="4">
                  <a:txBody>
                    <a:bodyPr/>
                    <a:lstStyle/>
                    <a:p>
                      <a:pPr algn="ctr" fontAlgn="ctr"/>
                      <a:r>
                        <a:rPr lang="en-US" sz="1400" b="0" i="0" u="none" strike="noStrike">
                          <a:solidFill>
                            <a:srgbClr val="000000"/>
                          </a:solidFill>
                          <a:effectLst/>
                          <a:latin typeface="Georgia" panose="02040502050405020303" pitchFamily="18" charset="0"/>
                        </a:rPr>
                        <a:t>Zoning 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L5 South West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12.17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8600">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 Exterior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8600">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SE Exterior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38125">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SE Corner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dirty="0">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sp>
        <p:nvSpPr>
          <p:cNvPr id="19" name="TextBox 18"/>
          <p:cNvSpPr txBox="1"/>
          <p:nvPr/>
        </p:nvSpPr>
        <p:spPr>
          <a:xfrm>
            <a:off x="19640550" y="914400"/>
            <a:ext cx="6995606" cy="461665"/>
          </a:xfrm>
          <a:prstGeom prst="rect">
            <a:avLst/>
          </a:prstGeom>
          <a:noFill/>
        </p:spPr>
        <p:txBody>
          <a:bodyPr wrap="square" rtlCol="0">
            <a:spAutoFit/>
          </a:bodyPr>
          <a:lstStyle/>
          <a:p>
            <a:pPr algn="ctr"/>
            <a:r>
              <a:rPr lang="en-US" sz="2400" cap="small" dirty="0" smtClean="0">
                <a:latin typeface="Georgia" panose="02040502050405020303" pitchFamily="18" charset="0"/>
              </a:rPr>
              <a:t>ASHRAE 15 Refrigerant Charge Limit</a:t>
            </a:r>
            <a:endParaRPr lang="en-US" sz="2400" cap="small" dirty="0">
              <a:latin typeface="Georgia" panose="02040502050405020303" pitchFamily="18" charset="0"/>
            </a:endParaRPr>
          </a:p>
        </p:txBody>
      </p:sp>
      <p:sp>
        <p:nvSpPr>
          <p:cNvPr id="20" name="TextBox 19"/>
          <p:cNvSpPr txBox="1"/>
          <p:nvPr/>
        </p:nvSpPr>
        <p:spPr>
          <a:xfrm>
            <a:off x="19640550" y="2740967"/>
            <a:ext cx="6995606" cy="461665"/>
          </a:xfrm>
          <a:prstGeom prst="rect">
            <a:avLst/>
          </a:prstGeom>
          <a:noFill/>
        </p:spPr>
        <p:txBody>
          <a:bodyPr wrap="square" rtlCol="0">
            <a:spAutoFit/>
          </a:bodyPr>
          <a:lstStyle/>
          <a:p>
            <a:pPr algn="ctr"/>
            <a:r>
              <a:rPr lang="en-US" sz="2400" cap="small" dirty="0" smtClean="0">
                <a:latin typeface="Georgia" panose="02040502050405020303" pitchFamily="18" charset="0"/>
              </a:rPr>
              <a:t>Refrigerant Charge Calculations</a:t>
            </a:r>
            <a:endParaRPr lang="en-US" sz="2400" cap="small" dirty="0">
              <a:latin typeface="Georgia" panose="02040502050405020303" pitchFamily="18" charset="0"/>
            </a:endParaRPr>
          </a:p>
        </p:txBody>
      </p:sp>
    </p:spTree>
    <p:extLst>
      <p:ext uri="{BB962C8B-B14F-4D97-AF65-F5344CB8AC3E}">
        <p14:creationId xmlns:p14="http://schemas.microsoft.com/office/powerpoint/2010/main" val="201715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19400" y="2578443"/>
            <a:ext cx="44196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4" name="TextBox 43"/>
          <p:cNvSpPr txBox="1"/>
          <p:nvPr/>
        </p:nvSpPr>
        <p:spPr>
          <a:xfrm>
            <a:off x="10606594" y="47377"/>
            <a:ext cx="6995606" cy="707886"/>
          </a:xfrm>
          <a:prstGeom prst="rect">
            <a:avLst/>
          </a:prstGeom>
          <a:noFill/>
        </p:spPr>
        <p:txBody>
          <a:bodyPr wrap="square" rtlCol="0">
            <a:spAutoFit/>
          </a:bodyPr>
          <a:lstStyle/>
          <a:p>
            <a:pPr algn="ctr"/>
            <a:r>
              <a:rPr lang="en-US" sz="4000" cap="small" dirty="0" smtClean="0">
                <a:latin typeface="Georgia" panose="02040502050405020303" pitchFamily="18" charset="0"/>
              </a:rPr>
              <a:t>ASHRAE 15 Compliance</a:t>
            </a:r>
            <a:endParaRPr lang="en-US" sz="4000" cap="small" dirty="0">
              <a:latin typeface="Georgia" panose="020405020504050203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0" y="1236964"/>
            <a:ext cx="4801153" cy="2856455"/>
          </a:xfrm>
          <a:prstGeom prst="rect">
            <a:avLst/>
          </a:prstGeom>
        </p:spPr>
      </p:pic>
      <p:sp>
        <p:nvSpPr>
          <p:cNvPr id="8" name="TextBox 7"/>
          <p:cNvSpPr txBox="1"/>
          <p:nvPr/>
        </p:nvSpPr>
        <p:spPr>
          <a:xfrm>
            <a:off x="10287000" y="4575120"/>
            <a:ext cx="7696200" cy="1677382"/>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Institutional Occupancy &amp; Indirect Closed System</a:t>
            </a:r>
          </a:p>
          <a:p>
            <a:pPr>
              <a:spcAft>
                <a:spcPts val="600"/>
              </a:spcAft>
            </a:pPr>
            <a:r>
              <a:rPr lang="en-US" cap="small" dirty="0" smtClean="0">
                <a:latin typeface="Georgia" panose="02040502050405020303" pitchFamily="18" charset="0"/>
              </a:rPr>
              <a:t>Concentration may not exceed 50% listed in table 4-1</a:t>
            </a:r>
          </a:p>
          <a:p>
            <a:pPr>
              <a:spcAft>
                <a:spcPts val="600"/>
              </a:spcAft>
            </a:pPr>
            <a:r>
              <a:rPr lang="en-US" cap="small" dirty="0" smtClean="0">
                <a:latin typeface="Georgia" panose="02040502050405020303" pitchFamily="18" charset="0"/>
              </a:rPr>
              <a:t>Multi-V Refrigerant Charge Calculator</a:t>
            </a:r>
          </a:p>
          <a:p>
            <a:pPr>
              <a:spcAft>
                <a:spcPts val="600"/>
              </a:spcAft>
            </a:pPr>
            <a:r>
              <a:rPr lang="en-US" cap="small" dirty="0" smtClean="0">
                <a:latin typeface="Georgia" panose="02040502050405020303" pitchFamily="18" charset="0"/>
              </a:rPr>
              <a:t>Small rooms use in-duct VRF indoor units</a:t>
            </a:r>
          </a:p>
        </p:txBody>
      </p:sp>
      <p:sp>
        <p:nvSpPr>
          <p:cNvPr id="10" name="TextBox 9"/>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437908545"/>
              </p:ext>
            </p:extLst>
          </p:nvPr>
        </p:nvGraphicFramePr>
        <p:xfrm>
          <a:off x="19050000" y="1524000"/>
          <a:ext cx="7670799" cy="878205"/>
        </p:xfrm>
        <a:graphic>
          <a:graphicData uri="http://schemas.openxmlformats.org/drawingml/2006/table">
            <a:tbl>
              <a:tblPr/>
              <a:tblGrid>
                <a:gridCol w="1856505"/>
                <a:gridCol w="1042695"/>
                <a:gridCol w="788379"/>
                <a:gridCol w="772484"/>
                <a:gridCol w="648505"/>
                <a:gridCol w="820168"/>
                <a:gridCol w="1742063"/>
              </a:tblGrid>
              <a:tr h="228600">
                <a:tc rowSpan="2">
                  <a:txBody>
                    <a:bodyPr/>
                    <a:lstStyle/>
                    <a:p>
                      <a:pPr algn="ctr" fontAlgn="b"/>
                      <a:r>
                        <a:rPr lang="en-US" sz="1400" b="0" i="0" u="none" strike="noStrike">
                          <a:solidFill>
                            <a:srgbClr val="000000"/>
                          </a:solidFill>
                          <a:effectLst/>
                          <a:latin typeface="Georgia" panose="02040502050405020303" pitchFamily="18"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b"/>
                      <a:r>
                        <a:rPr lang="en-US" sz="1400" b="1" i="0" u="none" strike="noStrike">
                          <a:solidFill>
                            <a:srgbClr val="000000"/>
                          </a:solidFill>
                          <a:effectLst/>
                          <a:latin typeface="Georgia" panose="02040502050405020303" pitchFamily="18" charset="0"/>
                        </a:rPr>
                        <a:t>OEL (ppm/v/v)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a:txBody>
                    <a:bodyPr/>
                    <a:lstStyle/>
                    <a:p>
                      <a:pPr algn="ctr" fontAlgn="b"/>
                      <a:r>
                        <a:rPr lang="en-US" sz="1400" b="0" i="0" u="none" strike="noStrike">
                          <a:solidFill>
                            <a:srgbClr val="000000"/>
                          </a:solidFill>
                          <a:effectLst/>
                          <a:latin typeface="Georgia" panose="02040502050405020303" pitchFamily="18" charset="0"/>
                        </a:rPr>
                        <a:t>Safety Group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3">
                  <a:txBody>
                    <a:bodyPr/>
                    <a:lstStyle/>
                    <a:p>
                      <a:pPr algn="ctr" fontAlgn="b"/>
                      <a:r>
                        <a:rPr lang="en-US" sz="1400" b="1" i="0" u="none" strike="noStrike">
                          <a:solidFill>
                            <a:srgbClr val="000000"/>
                          </a:solidFill>
                          <a:effectLst/>
                          <a:latin typeface="Georgia" panose="02040502050405020303" pitchFamily="18" charset="0"/>
                        </a:rPr>
                        <a:t>RCL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rowSpan="2">
                  <a:txBody>
                    <a:bodyPr/>
                    <a:lstStyle/>
                    <a:p>
                      <a:pPr algn="ctr" fontAlgn="b"/>
                      <a:r>
                        <a:rPr lang="en-US" sz="1400" b="0" i="0" u="none" strike="noStrike">
                          <a:solidFill>
                            <a:srgbClr val="000000"/>
                          </a:solidFill>
                          <a:effectLst/>
                          <a:latin typeface="Georgia" panose="02040502050405020303" pitchFamily="18" charset="0"/>
                        </a:rPr>
                        <a:t>Highly Toxic or Toxic Under Code Classification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2381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400" b="0" i="0" u="none" strike="noStrike">
                          <a:solidFill>
                            <a:srgbClr val="000000"/>
                          </a:solidFill>
                          <a:effectLst/>
                          <a:latin typeface="Georgia" panose="02040502050405020303" pitchFamily="18" charset="0"/>
                        </a:rPr>
                        <a:t>ppm v/v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400" b="1" i="0" u="none" strike="noStrike">
                          <a:solidFill>
                            <a:srgbClr val="000000"/>
                          </a:solidFill>
                          <a:effectLst/>
                          <a:latin typeface="Georgia" panose="02040502050405020303" pitchFamily="18" charset="0"/>
                        </a:rPr>
                        <a:t>lb/Mcf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US" sz="1400" b="0" i="0" u="none" strike="noStrike">
                          <a:solidFill>
                            <a:srgbClr val="000000"/>
                          </a:solidFill>
                          <a:effectLst/>
                          <a:latin typeface="Georgia" panose="02040502050405020303" pitchFamily="18" charset="0"/>
                        </a:rPr>
                        <a:t>g/m^3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r>
              <a:tr h="238125">
                <a:tc>
                  <a:txBody>
                    <a:bodyPr/>
                    <a:lstStyle/>
                    <a:p>
                      <a:pPr algn="l" fontAlgn="b"/>
                      <a:r>
                        <a:rPr lang="en-US" sz="1400" b="0" i="0" u="none" strike="noStrike">
                          <a:solidFill>
                            <a:srgbClr val="000000"/>
                          </a:solidFill>
                          <a:effectLst/>
                          <a:latin typeface="Georgia" panose="02040502050405020303" pitchFamily="18" charset="0"/>
                        </a:rPr>
                        <a:t>R-410A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A1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140,000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420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Georgia" panose="02040502050405020303" pitchFamily="18" charset="0"/>
                        </a:rPr>
                        <a:t>Neither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8451348"/>
              </p:ext>
            </p:extLst>
          </p:nvPr>
        </p:nvGraphicFramePr>
        <p:xfrm>
          <a:off x="18364200" y="3217545"/>
          <a:ext cx="8915400" cy="2268855"/>
        </p:xfrm>
        <a:graphic>
          <a:graphicData uri="http://schemas.openxmlformats.org/drawingml/2006/table">
            <a:tbl>
              <a:tblPr/>
              <a:tblGrid>
                <a:gridCol w="1245931"/>
                <a:gridCol w="1856183"/>
                <a:gridCol w="1039335"/>
                <a:gridCol w="781885"/>
                <a:gridCol w="775529"/>
                <a:gridCol w="648393"/>
                <a:gridCol w="826383"/>
                <a:gridCol w="1741761"/>
              </a:tblGrid>
              <a:tr h="228600">
                <a:tc rowSpan="2">
                  <a:txBody>
                    <a:bodyPr/>
                    <a:lstStyle/>
                    <a:p>
                      <a:pPr algn="ctr" fontAlgn="b"/>
                      <a:r>
                        <a:rPr lang="en-US" sz="1400" b="0" i="0" u="none" strike="noStrike" dirty="0">
                          <a:solidFill>
                            <a:srgbClr val="000000"/>
                          </a:solidFill>
                          <a:effectLst/>
                          <a:latin typeface="Georgia" panose="02040502050405020303" pitchFamily="18" charset="0"/>
                        </a:rPr>
                        <a:t>Zone Configuration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Zone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2">
                  <a:txBody>
                    <a:bodyPr/>
                    <a:lstStyle/>
                    <a:p>
                      <a:pPr algn="ctr" fontAlgn="b"/>
                      <a:r>
                        <a:rPr lang="en-US" sz="1400" b="0" i="0" u="none" strike="noStrike">
                          <a:solidFill>
                            <a:srgbClr val="000000"/>
                          </a:solidFill>
                          <a:effectLst/>
                          <a:latin typeface="Georgia" panose="02040502050405020303" pitchFamily="18" charset="0"/>
                        </a:rPr>
                        <a:t>Outdoor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rowSpan="2">
                  <a:txBody>
                    <a:bodyPr/>
                    <a:lstStyle/>
                    <a:p>
                      <a:pPr algn="ctr" fontAlgn="ctr"/>
                      <a:r>
                        <a:rPr lang="en-US" sz="1400" b="0" i="0" u="none" strike="noStrike" dirty="0">
                          <a:solidFill>
                            <a:srgbClr val="000000"/>
                          </a:solidFill>
                          <a:effectLst/>
                          <a:latin typeface="Georgia" panose="02040502050405020303" pitchFamily="18" charset="0"/>
                        </a:rPr>
                        <a:t>Capacity (tons)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 Indoor Units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RCL (lb/Mcf)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Comply with ASHRAE 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238125">
                <a:tc vMerge="1">
                  <a:txBody>
                    <a:bodyPr/>
                    <a:lstStyle/>
                    <a:p>
                      <a:endParaRPr lang="en-US"/>
                    </a:p>
                  </a:txBody>
                  <a:tcPr/>
                </a:tc>
                <a:tc vMerge="1">
                  <a:txBody>
                    <a:bodyPr/>
                    <a:lstStyle/>
                    <a:p>
                      <a:endParaRPr lang="en-US"/>
                    </a:p>
                  </a:txBody>
                  <a:tcPr/>
                </a:tc>
                <a:tc>
                  <a:txBody>
                    <a:bodyPr/>
                    <a:lstStyle/>
                    <a:p>
                      <a:pPr algn="l" fontAlgn="b"/>
                      <a:r>
                        <a:rPr lang="en-US" sz="1400" b="0" i="0" u="none" strike="noStrike" dirty="0">
                          <a:solidFill>
                            <a:srgbClr val="000000"/>
                          </a:solidFill>
                          <a:effectLst/>
                          <a:latin typeface="Georgia" panose="02040502050405020303" pitchFamily="18" charset="0"/>
                        </a:rPr>
                        <a:t>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400" b="0" i="0" u="none" strike="noStrike">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38125">
                <a:tc>
                  <a:txBody>
                    <a:bodyPr/>
                    <a:lstStyle/>
                    <a:p>
                      <a:pPr algn="ctr" fontAlgn="ctr"/>
                      <a:r>
                        <a:rPr lang="en-US" sz="1400" b="0" i="0" u="none" strike="noStrike">
                          <a:solidFill>
                            <a:srgbClr val="000000"/>
                          </a:solidFill>
                          <a:effectLst/>
                          <a:latin typeface="Georgia" panose="02040502050405020303" pitchFamily="18" charset="0"/>
                        </a:rPr>
                        <a:t>Zoning 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L5 South Exterior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297,000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22.14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rowSpan="2">
                  <a:txBody>
                    <a:bodyPr/>
                    <a:lstStyle/>
                    <a:p>
                      <a:pPr algn="ctr" fontAlgn="ctr"/>
                      <a:r>
                        <a:rPr lang="en-US" sz="1400" b="0" i="0" u="none" strike="noStrike">
                          <a:solidFill>
                            <a:srgbClr val="000000"/>
                          </a:solidFill>
                          <a:effectLst/>
                          <a:latin typeface="Georgia" panose="02040502050405020303" pitchFamily="18" charset="0"/>
                        </a:rPr>
                        <a:t>Zoning 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L5 South East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144,000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162,000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19.50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South West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135,000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19.76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rowSpan="4">
                  <a:txBody>
                    <a:bodyPr/>
                    <a:lstStyle/>
                    <a:p>
                      <a:pPr algn="ctr" fontAlgn="ctr"/>
                      <a:r>
                        <a:rPr lang="en-US" sz="1400" b="0" i="0" u="none" strike="noStrike">
                          <a:solidFill>
                            <a:srgbClr val="000000"/>
                          </a:solidFill>
                          <a:effectLst/>
                          <a:latin typeface="Georgia" panose="02040502050405020303" pitchFamily="18" charset="0"/>
                        </a:rPr>
                        <a:t>Zoning 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L5 South West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12.17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8600">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 Exterior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8600">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SE Exterior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38125">
                <a:tc vMerge="1">
                  <a:txBody>
                    <a:bodyPr/>
                    <a:lstStyle/>
                    <a:p>
                      <a:endParaRPr lang="en-US"/>
                    </a:p>
                  </a:txBody>
                  <a:tcPr/>
                </a:tc>
                <a:tc>
                  <a:txBody>
                    <a:bodyPr/>
                    <a:lstStyle/>
                    <a:p>
                      <a:pPr algn="l" fontAlgn="b"/>
                      <a:r>
                        <a:rPr lang="en-US" sz="1400" b="0" i="0" u="none" strike="noStrike" dirty="0">
                          <a:solidFill>
                            <a:srgbClr val="000000"/>
                          </a:solidFill>
                          <a:effectLst/>
                          <a:latin typeface="Georgia" panose="02040502050405020303" pitchFamily="18" charset="0"/>
                        </a:rPr>
                        <a:t>L5 SE Corner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dirty="0">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sp>
        <p:nvSpPr>
          <p:cNvPr id="13" name="TextBox 12"/>
          <p:cNvSpPr txBox="1"/>
          <p:nvPr/>
        </p:nvSpPr>
        <p:spPr>
          <a:xfrm>
            <a:off x="19640550" y="914400"/>
            <a:ext cx="6995606" cy="461665"/>
          </a:xfrm>
          <a:prstGeom prst="rect">
            <a:avLst/>
          </a:prstGeom>
          <a:noFill/>
        </p:spPr>
        <p:txBody>
          <a:bodyPr wrap="square" rtlCol="0">
            <a:spAutoFit/>
          </a:bodyPr>
          <a:lstStyle/>
          <a:p>
            <a:pPr algn="ctr"/>
            <a:r>
              <a:rPr lang="en-US" sz="2400" cap="small" dirty="0" smtClean="0">
                <a:latin typeface="Georgia" panose="02040502050405020303" pitchFamily="18" charset="0"/>
              </a:rPr>
              <a:t>ASHRAE 15 Refrigerant Charge Limit</a:t>
            </a:r>
            <a:endParaRPr lang="en-US" sz="2400" cap="small" dirty="0">
              <a:latin typeface="Georgia" panose="02040502050405020303" pitchFamily="18" charset="0"/>
            </a:endParaRPr>
          </a:p>
        </p:txBody>
      </p:sp>
      <p:sp>
        <p:nvSpPr>
          <p:cNvPr id="14" name="TextBox 13"/>
          <p:cNvSpPr txBox="1"/>
          <p:nvPr/>
        </p:nvSpPr>
        <p:spPr>
          <a:xfrm>
            <a:off x="19640550" y="2740967"/>
            <a:ext cx="6995606" cy="461665"/>
          </a:xfrm>
          <a:prstGeom prst="rect">
            <a:avLst/>
          </a:prstGeom>
          <a:noFill/>
        </p:spPr>
        <p:txBody>
          <a:bodyPr wrap="square" rtlCol="0">
            <a:spAutoFit/>
          </a:bodyPr>
          <a:lstStyle/>
          <a:p>
            <a:pPr algn="ctr"/>
            <a:r>
              <a:rPr lang="en-US" sz="2400" cap="small" dirty="0" smtClean="0">
                <a:latin typeface="Georgia" panose="02040502050405020303" pitchFamily="18" charset="0"/>
              </a:rPr>
              <a:t>Refrigerant Charge Calculations</a:t>
            </a:r>
            <a:endParaRPr lang="en-US" sz="2400" cap="small" dirty="0">
              <a:latin typeface="Georgia" panose="02040502050405020303" pitchFamily="18" charset="0"/>
            </a:endParaRPr>
          </a:p>
        </p:txBody>
      </p:sp>
    </p:spTree>
    <p:extLst>
      <p:ext uri="{BB962C8B-B14F-4D97-AF65-F5344CB8AC3E}">
        <p14:creationId xmlns:p14="http://schemas.microsoft.com/office/powerpoint/2010/main" val="325429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19400" y="2578443"/>
            <a:ext cx="44196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4" name="TextBox 43"/>
          <p:cNvSpPr txBox="1"/>
          <p:nvPr/>
        </p:nvSpPr>
        <p:spPr>
          <a:xfrm>
            <a:off x="10606594" y="47377"/>
            <a:ext cx="6995606" cy="707886"/>
          </a:xfrm>
          <a:prstGeom prst="rect">
            <a:avLst/>
          </a:prstGeom>
          <a:noFill/>
        </p:spPr>
        <p:txBody>
          <a:bodyPr wrap="square" rtlCol="0">
            <a:spAutoFit/>
          </a:bodyPr>
          <a:lstStyle/>
          <a:p>
            <a:pPr algn="ctr"/>
            <a:r>
              <a:rPr lang="en-US" sz="4000" cap="small" dirty="0" smtClean="0">
                <a:latin typeface="Georgia" panose="02040502050405020303" pitchFamily="18" charset="0"/>
              </a:rPr>
              <a:t>Zoning</a:t>
            </a:r>
            <a:endParaRPr lang="en-US" sz="4000" cap="small" dirty="0">
              <a:latin typeface="Georgia" panose="02040502050405020303" pitchFamily="18" charset="0"/>
            </a:endParaRPr>
          </a:p>
        </p:txBody>
      </p:sp>
      <p:sp>
        <p:nvSpPr>
          <p:cNvPr id="8" name="TextBox 7"/>
          <p:cNvSpPr txBox="1"/>
          <p:nvPr/>
        </p:nvSpPr>
        <p:spPr>
          <a:xfrm>
            <a:off x="10287000" y="3961388"/>
            <a:ext cx="7696200" cy="2092881"/>
          </a:xfrm>
          <a:prstGeom prst="rect">
            <a:avLst/>
          </a:prstGeom>
          <a:noFill/>
        </p:spPr>
        <p:txBody>
          <a:bodyPr wrap="square" rtlCol="0">
            <a:spAutoFit/>
          </a:bodyPr>
          <a:lstStyle/>
          <a:p>
            <a:pPr>
              <a:spcAft>
                <a:spcPts val="600"/>
              </a:spcAft>
            </a:pPr>
            <a:r>
              <a:rPr lang="en-US" sz="2400" cap="small" dirty="0" smtClean="0">
                <a:latin typeface="Georgia" panose="02040502050405020303" pitchFamily="18" charset="0"/>
              </a:rPr>
              <a:t>Interior &amp; exterior rooms placed on same system</a:t>
            </a:r>
          </a:p>
          <a:p>
            <a:pPr>
              <a:spcAft>
                <a:spcPts val="600"/>
              </a:spcAft>
            </a:pPr>
            <a:r>
              <a:rPr lang="en-US" sz="2400" cap="small" dirty="0" smtClean="0">
                <a:latin typeface="Georgia" panose="02040502050405020303" pitchFamily="18" charset="0"/>
              </a:rPr>
              <a:t>Zones based on the S Exterior Zone’s outdoor   	unit’s capacity</a:t>
            </a:r>
          </a:p>
          <a:p>
            <a:pPr>
              <a:spcAft>
                <a:spcPts val="600"/>
              </a:spcAft>
            </a:pPr>
            <a:r>
              <a:rPr lang="en-US" sz="2400" cap="small" dirty="0" smtClean="0">
                <a:latin typeface="Georgia" panose="02040502050405020303" pitchFamily="18" charset="0"/>
              </a:rPr>
              <a:t>Four way cassettes for patient rooms, in-duct for 	offices</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451" r="89991">
                        <a14:foregroundMark x1="31129" y1="30788" x2="41488" y2="19879"/>
                        <a14:foregroundMark x1="50211" y1="59212" x2="55133" y2="42424"/>
                        <a14:foregroundMark x1="44389" y1="58727" x2="46373" y2="48788"/>
                        <a14:foregroundMark x1="39320" y1="58909" x2="41084" y2="48788"/>
                        <a14:foregroundMark x1="37080" y1="60909" x2="38788" y2="40545"/>
                        <a14:foregroundMark x1="42590" y1="46242" x2="44610" y2="40061"/>
                        <a14:foregroundMark x1="4353" y1="82848" x2="7163" y2="67455"/>
                        <a14:foregroundMark x1="4298" y1="85212" x2="5399" y2="85212"/>
                        <a14:foregroundMark x1="23287" y1="86121" x2="23912" y2="86121"/>
                        <a14:foregroundMark x1="24371" y1="29455" x2="25675" y2="20182"/>
                        <a14:foregroundMark x1="21690" y1="60788" x2="23398" y2="50303"/>
                        <a14:foregroundMark x1="81488" y1="33212" x2="85638" y2="18000"/>
                      </a14:backgroundRemoval>
                    </a14:imgEffect>
                  </a14:imgLayer>
                </a14:imgProps>
              </a:ext>
              <a:ext uri="{28A0092B-C50C-407E-A947-70E740481C1C}">
                <a14:useLocalDpi xmlns:a14="http://schemas.microsoft.com/office/drawing/2010/main" val="0"/>
              </a:ext>
            </a:extLst>
          </a:blip>
          <a:srcRect l="3320" t="13693" r="11202" b="12365"/>
          <a:stretch/>
        </p:blipFill>
        <p:spPr>
          <a:xfrm>
            <a:off x="10180097" y="939800"/>
            <a:ext cx="7848600" cy="2057400"/>
          </a:xfrm>
          <a:prstGeom prst="rect">
            <a:avLst/>
          </a:prstGeom>
        </p:spPr>
      </p:pic>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2369" r="89991">
                        <a14:foregroundMark x1="49164" y1="60424" x2="54582" y2="41515"/>
                        <a14:foregroundMark x1="23526" y1="30545" x2="24628" y2="18424"/>
                        <a14:foregroundMark x1="3306" y1="83697" x2="6354" y2="67152"/>
                        <a14:foregroundMark x1="27511" y1="25758" x2="29679" y2="17818"/>
                        <a14:foregroundMark x1="30064" y1="33879" x2="41488" y2="26545"/>
                        <a14:foregroundMark x1="40496" y1="26424" x2="29972" y2="26545"/>
                        <a14:foregroundMark x1="80073" y1="34364" x2="84591" y2="18606"/>
                        <a14:foregroundMark x1="81837" y1="32061" x2="85583" y2="32242"/>
                        <a14:foregroundMark x1="81194" y1="18788" x2="82479" y2="18606"/>
                      </a14:backgroundRemoval>
                    </a14:imgEffect>
                  </a14:imgLayer>
                </a14:imgProps>
              </a:ext>
              <a:ext uri="{28A0092B-C50C-407E-A947-70E740481C1C}">
                <a14:useLocalDpi xmlns:a14="http://schemas.microsoft.com/office/drawing/2010/main" val="0"/>
              </a:ext>
            </a:extLst>
          </a:blip>
          <a:srcRect l="2362" t="14481" r="12598" b="12992"/>
          <a:stretch/>
        </p:blipFill>
        <p:spPr>
          <a:xfrm>
            <a:off x="18669000" y="914400"/>
            <a:ext cx="8229600" cy="2126863"/>
          </a:xfrm>
          <a:prstGeom prst="rect">
            <a:avLst/>
          </a:prstGeom>
        </p:spPr>
      </p:pic>
      <p:sp>
        <p:nvSpPr>
          <p:cNvPr id="12" name="TextBox 11"/>
          <p:cNvSpPr txBox="1"/>
          <p:nvPr/>
        </p:nvSpPr>
        <p:spPr>
          <a:xfrm>
            <a:off x="10180097" y="2925930"/>
            <a:ext cx="1295400" cy="461665"/>
          </a:xfrm>
          <a:prstGeom prst="rect">
            <a:avLst/>
          </a:prstGeom>
          <a:noFill/>
        </p:spPr>
        <p:txBody>
          <a:bodyPr wrap="square" rtlCol="0">
            <a:spAutoFit/>
          </a:bodyPr>
          <a:lstStyle/>
          <a:p>
            <a:r>
              <a:rPr lang="en-US" sz="2400" cap="small" dirty="0" smtClean="0">
                <a:latin typeface="Georgia" panose="02040502050405020303" pitchFamily="18" charset="0"/>
              </a:rPr>
              <a:t>Level 5</a:t>
            </a:r>
            <a:endParaRPr lang="en-US" sz="2400" cap="small" dirty="0">
              <a:latin typeface="Georgia" panose="02040502050405020303" pitchFamily="18" charset="0"/>
            </a:endParaRPr>
          </a:p>
        </p:txBody>
      </p:sp>
      <p:sp>
        <p:nvSpPr>
          <p:cNvPr id="13" name="TextBox 12"/>
          <p:cNvSpPr txBox="1"/>
          <p:nvPr/>
        </p:nvSpPr>
        <p:spPr>
          <a:xfrm>
            <a:off x="18897600" y="2925929"/>
            <a:ext cx="1295400" cy="461665"/>
          </a:xfrm>
          <a:prstGeom prst="rect">
            <a:avLst/>
          </a:prstGeom>
          <a:noFill/>
        </p:spPr>
        <p:txBody>
          <a:bodyPr wrap="square" rtlCol="0">
            <a:spAutoFit/>
          </a:bodyPr>
          <a:lstStyle/>
          <a:p>
            <a:r>
              <a:rPr lang="en-US" sz="2400" cap="small" dirty="0" smtClean="0">
                <a:latin typeface="Georgia" panose="02040502050405020303" pitchFamily="18" charset="0"/>
              </a:rPr>
              <a:t>Level 6</a:t>
            </a:r>
            <a:endParaRPr lang="en-US" sz="2400" cap="small" dirty="0">
              <a:latin typeface="Georgia" panose="02040502050405020303" pitchFamily="18" charset="0"/>
            </a:endParaRPr>
          </a:p>
        </p:txBody>
      </p:sp>
      <p:sp>
        <p:nvSpPr>
          <p:cNvPr id="11" name="TextBox 10"/>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189077702"/>
              </p:ext>
            </p:extLst>
          </p:nvPr>
        </p:nvGraphicFramePr>
        <p:xfrm>
          <a:off x="18364200" y="3766364"/>
          <a:ext cx="8915400" cy="2268855"/>
        </p:xfrm>
        <a:graphic>
          <a:graphicData uri="http://schemas.openxmlformats.org/drawingml/2006/table">
            <a:tbl>
              <a:tblPr/>
              <a:tblGrid>
                <a:gridCol w="1245931"/>
                <a:gridCol w="1856183"/>
                <a:gridCol w="1039335"/>
                <a:gridCol w="781885"/>
                <a:gridCol w="775529"/>
                <a:gridCol w="648393"/>
                <a:gridCol w="826383"/>
                <a:gridCol w="1741761"/>
              </a:tblGrid>
              <a:tr h="228600">
                <a:tc rowSpan="2">
                  <a:txBody>
                    <a:bodyPr/>
                    <a:lstStyle/>
                    <a:p>
                      <a:pPr algn="ctr" fontAlgn="b"/>
                      <a:r>
                        <a:rPr lang="en-US" sz="1400" b="0" i="0" u="none" strike="noStrike" dirty="0">
                          <a:solidFill>
                            <a:srgbClr val="000000"/>
                          </a:solidFill>
                          <a:effectLst/>
                          <a:latin typeface="Georgia" panose="02040502050405020303" pitchFamily="18" charset="0"/>
                        </a:rPr>
                        <a:t>Zone Configuration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Zone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2">
                  <a:txBody>
                    <a:bodyPr/>
                    <a:lstStyle/>
                    <a:p>
                      <a:pPr algn="ctr" fontAlgn="b"/>
                      <a:r>
                        <a:rPr lang="en-US" sz="1400" b="0" i="0" u="none" strike="noStrike">
                          <a:solidFill>
                            <a:srgbClr val="000000"/>
                          </a:solidFill>
                          <a:effectLst/>
                          <a:latin typeface="Georgia" panose="02040502050405020303" pitchFamily="18" charset="0"/>
                        </a:rPr>
                        <a:t>Outdoor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rowSpan="2">
                  <a:txBody>
                    <a:bodyPr/>
                    <a:lstStyle/>
                    <a:p>
                      <a:pPr algn="ctr" fontAlgn="ctr"/>
                      <a:r>
                        <a:rPr lang="en-US" sz="1400" b="0" i="0" u="none" strike="noStrike" dirty="0">
                          <a:solidFill>
                            <a:srgbClr val="000000"/>
                          </a:solidFill>
                          <a:effectLst/>
                          <a:latin typeface="Georgia" panose="02040502050405020303" pitchFamily="18" charset="0"/>
                        </a:rPr>
                        <a:t>Capacity (tons)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 Indoor Units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RCL (lb/Mcf)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Comply with ASHRAE 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238125">
                <a:tc vMerge="1">
                  <a:txBody>
                    <a:bodyPr/>
                    <a:lstStyle/>
                    <a:p>
                      <a:endParaRPr lang="en-US"/>
                    </a:p>
                  </a:txBody>
                  <a:tcPr/>
                </a:tc>
                <a:tc vMerge="1">
                  <a:txBody>
                    <a:bodyPr/>
                    <a:lstStyle/>
                    <a:p>
                      <a:endParaRPr lang="en-US"/>
                    </a:p>
                  </a:txBody>
                  <a:tcPr/>
                </a:tc>
                <a:tc>
                  <a:txBody>
                    <a:bodyPr/>
                    <a:lstStyle/>
                    <a:p>
                      <a:pPr algn="l" fontAlgn="b"/>
                      <a:r>
                        <a:rPr lang="en-US" sz="1400" b="0" i="0" u="none" strike="noStrike" dirty="0">
                          <a:solidFill>
                            <a:srgbClr val="000000"/>
                          </a:solidFill>
                          <a:effectLst/>
                          <a:latin typeface="Georgia" panose="02040502050405020303" pitchFamily="18" charset="0"/>
                        </a:rPr>
                        <a:t>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400" b="0" i="0" u="none" strike="noStrike">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38125">
                <a:tc>
                  <a:txBody>
                    <a:bodyPr/>
                    <a:lstStyle/>
                    <a:p>
                      <a:pPr algn="ctr" fontAlgn="ctr"/>
                      <a:r>
                        <a:rPr lang="en-US" sz="1400" b="0" i="0" u="none" strike="noStrike">
                          <a:solidFill>
                            <a:srgbClr val="000000"/>
                          </a:solidFill>
                          <a:effectLst/>
                          <a:latin typeface="Georgia" panose="02040502050405020303" pitchFamily="18" charset="0"/>
                        </a:rPr>
                        <a:t>Zoning 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L5 South Exterior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297,000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22.14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rowSpan="2">
                  <a:txBody>
                    <a:bodyPr/>
                    <a:lstStyle/>
                    <a:p>
                      <a:pPr algn="ctr" fontAlgn="ctr"/>
                      <a:r>
                        <a:rPr lang="en-US" sz="1400" b="0" i="0" u="none" strike="noStrike">
                          <a:solidFill>
                            <a:srgbClr val="000000"/>
                          </a:solidFill>
                          <a:effectLst/>
                          <a:latin typeface="Georgia" panose="02040502050405020303" pitchFamily="18" charset="0"/>
                        </a:rPr>
                        <a:t>Zoning 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L5 South East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144,000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162,000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19.50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South West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120,000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135,000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19.76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Georgia" panose="02040502050405020303" pitchFamily="18"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rowSpan="4">
                  <a:txBody>
                    <a:bodyPr/>
                    <a:lstStyle/>
                    <a:p>
                      <a:pPr algn="ctr" fontAlgn="ctr"/>
                      <a:r>
                        <a:rPr lang="en-US" sz="1400" b="0" i="0" u="none" strike="noStrike">
                          <a:solidFill>
                            <a:srgbClr val="000000"/>
                          </a:solidFill>
                          <a:effectLst/>
                          <a:latin typeface="Georgia" panose="02040502050405020303" pitchFamily="18" charset="0"/>
                        </a:rPr>
                        <a:t>Zoning 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L5 South West Ext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12.17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8600">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 Exterior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8600">
                <a:tc vMerge="1">
                  <a:txBody>
                    <a:bodyPr/>
                    <a:lstStyle/>
                    <a:p>
                      <a:endParaRPr lang="en-US"/>
                    </a:p>
                  </a:txBody>
                  <a:tcPr/>
                </a:tc>
                <a:tc>
                  <a:txBody>
                    <a:bodyPr/>
                    <a:lstStyle/>
                    <a:p>
                      <a:pPr algn="l" fontAlgn="b"/>
                      <a:r>
                        <a:rPr lang="en-US" sz="1400" b="0" i="0" u="none" strike="noStrike">
                          <a:solidFill>
                            <a:srgbClr val="000000"/>
                          </a:solidFill>
                          <a:effectLst/>
                          <a:latin typeface="Georgia" panose="02040502050405020303" pitchFamily="18" charset="0"/>
                        </a:rPr>
                        <a:t>L5 SE Exterior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38125">
                <a:tc vMerge="1">
                  <a:txBody>
                    <a:bodyPr/>
                    <a:lstStyle/>
                    <a:p>
                      <a:endParaRPr lang="en-US"/>
                    </a:p>
                  </a:txBody>
                  <a:tcPr/>
                </a:tc>
                <a:tc>
                  <a:txBody>
                    <a:bodyPr/>
                    <a:lstStyle/>
                    <a:p>
                      <a:pPr algn="l" fontAlgn="b"/>
                      <a:r>
                        <a:rPr lang="en-US" sz="1400" b="0" i="0" u="none" strike="noStrike" dirty="0">
                          <a:solidFill>
                            <a:srgbClr val="000000"/>
                          </a:solidFill>
                          <a:effectLst/>
                          <a:latin typeface="Georgia" panose="02040502050405020303" pitchFamily="18" charset="0"/>
                        </a:rPr>
                        <a:t>L5 SE Corner Zone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a:solidFill>
                            <a:srgbClr val="000000"/>
                          </a:solidFill>
                          <a:effectLst/>
                          <a:latin typeface="Georgia" panose="02040502050405020303" pitchFamily="18" charset="0"/>
                        </a:rPr>
                        <a:t>11.68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dirty="0">
                          <a:solidFill>
                            <a:srgbClr val="000000"/>
                          </a:solidFill>
                          <a:effectLst/>
                          <a:latin typeface="Georgia" panose="02040502050405020303" pitchFamily="18"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spTree>
    <p:extLst>
      <p:ext uri="{BB962C8B-B14F-4D97-AF65-F5344CB8AC3E}">
        <p14:creationId xmlns:p14="http://schemas.microsoft.com/office/powerpoint/2010/main" val="1945110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819400" y="2578443"/>
            <a:ext cx="44196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4" name="TextBox 43"/>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Sizing</a:t>
            </a:r>
            <a:endParaRPr lang="en-US" sz="4000" cap="small" dirty="0">
              <a:latin typeface="Georgia" panose="02040502050405020303" pitchFamily="18" charset="0"/>
            </a:endParaRPr>
          </a:p>
        </p:txBody>
      </p:sp>
      <p:pic>
        <p:nvPicPr>
          <p:cNvPr id="45" name="Picture 44"/>
          <p:cNvPicPr>
            <a:picLocks noChangeAspect="1"/>
          </p:cNvPicPr>
          <p:nvPr/>
        </p:nvPicPr>
        <p:blipFill rotWithShape="1">
          <a:blip r:embed="rId3" cstate="print">
            <a:extLst>
              <a:ext uri="{28A0092B-C50C-407E-A947-70E740481C1C}">
                <a14:useLocalDpi xmlns:a14="http://schemas.microsoft.com/office/drawing/2010/main" val="0"/>
              </a:ext>
            </a:extLst>
          </a:blip>
          <a:srcRect b="76606"/>
          <a:stretch/>
        </p:blipFill>
        <p:spPr>
          <a:xfrm>
            <a:off x="20430650" y="1963619"/>
            <a:ext cx="5934468" cy="1541581"/>
          </a:xfrm>
          <a:prstGeom prst="rect">
            <a:avLst/>
          </a:prstGeom>
        </p:spPr>
      </p:pic>
      <p:sp>
        <p:nvSpPr>
          <p:cNvPr id="2" name="Oval 1"/>
          <p:cNvSpPr/>
          <p:nvPr/>
        </p:nvSpPr>
        <p:spPr>
          <a:xfrm>
            <a:off x="18352207" y="28956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8856866" y="2893786"/>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361525" y="2893786"/>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9866184" y="2893786"/>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0370843" y="2893786"/>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51548698"/>
              </p:ext>
            </p:extLst>
          </p:nvPr>
        </p:nvGraphicFramePr>
        <p:xfrm>
          <a:off x="9601200" y="1143000"/>
          <a:ext cx="8229599" cy="4632960"/>
        </p:xfrm>
        <a:graphic>
          <a:graphicData uri="http://schemas.openxmlformats.org/drawingml/2006/table">
            <a:tbl>
              <a:tblPr/>
              <a:tblGrid>
                <a:gridCol w="2133599"/>
                <a:gridCol w="914400"/>
                <a:gridCol w="762000"/>
                <a:gridCol w="838200"/>
                <a:gridCol w="914400"/>
                <a:gridCol w="838200"/>
                <a:gridCol w="914400"/>
                <a:gridCol w="914400"/>
              </a:tblGrid>
              <a:tr h="182902">
                <a:tc rowSpan="2">
                  <a:txBody>
                    <a:bodyPr/>
                    <a:lstStyle/>
                    <a:p>
                      <a:pPr algn="ctr" fontAlgn="ctr"/>
                      <a:r>
                        <a:rPr lang="en-US" sz="1600" b="0" i="0" u="none" strike="noStrike" dirty="0">
                          <a:solidFill>
                            <a:srgbClr val="000000"/>
                          </a:solidFill>
                          <a:effectLst/>
                          <a:latin typeface="Georgia" panose="02040502050405020303" pitchFamily="18" charset="0"/>
                        </a:rPr>
                        <a:t>Zone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2">
                  <a:txBody>
                    <a:bodyPr/>
                    <a:lstStyle/>
                    <a:p>
                      <a:pPr algn="ctr" fontAlgn="ctr"/>
                      <a:r>
                        <a:rPr lang="en-US" sz="1600" b="0" i="0" u="none" strike="noStrike">
                          <a:solidFill>
                            <a:srgbClr val="000000"/>
                          </a:solidFill>
                          <a:effectLst/>
                          <a:latin typeface="Georgia" panose="02040502050405020303" pitchFamily="18" charset="0"/>
                        </a:rPr>
                        <a:t>Critical Load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gridSpan="3">
                  <a:txBody>
                    <a:bodyPr/>
                    <a:lstStyle/>
                    <a:p>
                      <a:pPr algn="ctr" fontAlgn="b"/>
                      <a:r>
                        <a:rPr lang="en-US" sz="1600" b="0" i="0" u="none" strike="noStrike">
                          <a:solidFill>
                            <a:srgbClr val="000000"/>
                          </a:solidFill>
                          <a:effectLst/>
                          <a:latin typeface="Georgia" panose="02040502050405020303" pitchFamily="18" charset="0"/>
                        </a:rPr>
                        <a:t>Outdoor Unit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hMerge="1">
                  <a:txBody>
                    <a:bodyPr/>
                    <a:lstStyle/>
                    <a:p>
                      <a:endParaRPr lang="en-US"/>
                    </a:p>
                  </a:txBody>
                  <a:tcPr/>
                </a:tc>
                <a:tc rowSpan="2">
                  <a:txBody>
                    <a:bodyPr/>
                    <a:lstStyle/>
                    <a:p>
                      <a:pPr algn="ctr" fontAlgn="ctr"/>
                      <a:r>
                        <a:rPr lang="en-US" sz="1600" b="0" i="0" u="none" strike="noStrike">
                          <a:solidFill>
                            <a:srgbClr val="000000"/>
                          </a:solidFill>
                          <a:effectLst/>
                          <a:latin typeface="Georgia" panose="02040502050405020303" pitchFamily="18" charset="0"/>
                        </a:rPr>
                        <a:t>Number of Units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600" b="0" i="0" u="none" strike="noStrike">
                          <a:solidFill>
                            <a:srgbClr val="000000"/>
                          </a:solidFill>
                          <a:effectLst/>
                          <a:latin typeface="Georgia" panose="02040502050405020303" pitchFamily="18" charset="0"/>
                        </a:rPr>
                        <a:t>Max 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191612">
                <a:tc vMerge="1">
                  <a:txBody>
                    <a:bodyPr/>
                    <a:lstStyle/>
                    <a:p>
                      <a:endParaRPr lang="en-US"/>
                    </a:p>
                  </a:txBody>
                  <a:tcPr/>
                </a:tc>
                <a:tc>
                  <a:txBody>
                    <a:bodyPr/>
                    <a:lstStyle/>
                    <a:p>
                      <a:pPr algn="l" fontAlgn="b"/>
                      <a:r>
                        <a:rPr lang="en-US" sz="1600" b="0" i="0" u="none" strike="noStrike" dirty="0">
                          <a:solidFill>
                            <a:srgbClr val="000000"/>
                          </a:solidFill>
                          <a:effectLst/>
                          <a:latin typeface="Georgia" panose="02040502050405020303" pitchFamily="18" charset="0"/>
                        </a:rPr>
                        <a:t>Load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dirty="0">
                          <a:solidFill>
                            <a:srgbClr val="000000"/>
                          </a:solidFill>
                          <a:effectLst/>
                          <a:latin typeface="Georgia" panose="02040502050405020303" pitchFamily="18" charset="0"/>
                        </a:rPr>
                        <a:t>MBH</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dirty="0">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Derated Heating</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c vMerge="1">
                  <a:txBody>
                    <a:bodyPr/>
                    <a:lstStyle/>
                    <a:p>
                      <a:endParaRPr lang="en-US"/>
                    </a:p>
                  </a:txBody>
                  <a:tcPr/>
                </a:tc>
              </a:tr>
              <a:tr h="182902">
                <a:tc>
                  <a:txBody>
                    <a:bodyPr/>
                    <a:lstStyle/>
                    <a:p>
                      <a:pPr algn="l" fontAlgn="b"/>
                      <a:r>
                        <a:rPr lang="en-US" sz="1600" b="0" i="0" u="none" strike="noStrike">
                          <a:solidFill>
                            <a:srgbClr val="000000"/>
                          </a:solidFill>
                          <a:effectLst/>
                          <a:latin typeface="Georgia" panose="02040502050405020303" pitchFamily="18" charset="0"/>
                        </a:rPr>
                        <a:t>L5 NW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66,238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L5 W Interior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55,708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dirty="0">
                          <a:solidFill>
                            <a:srgbClr val="000000"/>
                          </a:solidFill>
                          <a:effectLst/>
                          <a:latin typeface="Georgia" panose="02040502050405020303" pitchFamily="18" charset="0"/>
                        </a:rPr>
                        <a:t>L5 SW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76,585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96,000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91,800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dirty="0">
                          <a:solidFill>
                            <a:srgbClr val="000000"/>
                          </a:solidFill>
                          <a:effectLst/>
                          <a:latin typeface="Georgia" panose="02040502050405020303" pitchFamily="18" charset="0"/>
                        </a:rPr>
                        <a:t>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182902">
                <a:tc>
                  <a:txBody>
                    <a:bodyPr/>
                    <a:lstStyle/>
                    <a:p>
                      <a:pPr algn="l" fontAlgn="b"/>
                      <a:r>
                        <a:rPr lang="en-US" sz="1600" b="0" i="0" u="none" strike="noStrike">
                          <a:solidFill>
                            <a:srgbClr val="000000"/>
                          </a:solidFill>
                          <a:effectLst/>
                          <a:latin typeface="Georgia" panose="02040502050405020303" pitchFamily="18" charset="0"/>
                        </a:rPr>
                        <a:t>L5 S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78,562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96,000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91,800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dirty="0">
                          <a:solidFill>
                            <a:srgbClr val="000000"/>
                          </a:solidFill>
                          <a:effectLst/>
                          <a:latin typeface="Georgia" panose="02040502050405020303" pitchFamily="18"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182902">
                <a:tc>
                  <a:txBody>
                    <a:bodyPr/>
                    <a:lstStyle/>
                    <a:p>
                      <a:pPr algn="l" fontAlgn="b"/>
                      <a:r>
                        <a:rPr lang="en-US" sz="1600" b="0" i="0" u="none" strike="noStrike" dirty="0">
                          <a:solidFill>
                            <a:srgbClr val="000000"/>
                          </a:solidFill>
                          <a:effectLst/>
                          <a:latin typeface="Georgia" panose="02040502050405020303" pitchFamily="18" charset="0"/>
                        </a:rPr>
                        <a:t>L5 SE Corner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87,183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96,000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91,800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182902">
                <a:tc>
                  <a:txBody>
                    <a:bodyPr/>
                    <a:lstStyle/>
                    <a:p>
                      <a:pPr algn="l" fontAlgn="b"/>
                      <a:r>
                        <a:rPr lang="en-US" sz="1600" b="0" i="0" u="none" strike="noStrike">
                          <a:solidFill>
                            <a:srgbClr val="000000"/>
                          </a:solidFill>
                          <a:effectLst/>
                          <a:latin typeface="Georgia" panose="02040502050405020303" pitchFamily="18" charset="0"/>
                        </a:rPr>
                        <a:t>L5 SE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77,507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96,000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dirty="0">
                          <a:solidFill>
                            <a:srgbClr val="000000"/>
                          </a:solidFill>
                          <a:effectLst/>
                          <a:latin typeface="Georgia" panose="02040502050405020303" pitchFamily="18" charset="0"/>
                        </a:rPr>
                        <a:t>91,800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a:solidFill>
                            <a:srgbClr val="000000"/>
                          </a:solidFill>
                          <a:effectLst/>
                          <a:latin typeface="Georgia" panose="02040502050405020303" pitchFamily="18" charset="0"/>
                        </a:rPr>
                        <a:t>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600" b="0" i="0" u="none" strike="noStrike" dirty="0">
                          <a:solidFill>
                            <a:srgbClr val="000000"/>
                          </a:solidFill>
                          <a:effectLst/>
                          <a:latin typeface="Georgia" panose="02040502050405020303" pitchFamily="18"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182902">
                <a:tc>
                  <a:txBody>
                    <a:bodyPr/>
                    <a:lstStyle/>
                    <a:p>
                      <a:pPr algn="l" fontAlgn="b"/>
                      <a:r>
                        <a:rPr lang="en-US" sz="1600" b="0" i="0" u="none" strike="noStrike">
                          <a:solidFill>
                            <a:srgbClr val="000000"/>
                          </a:solidFill>
                          <a:effectLst/>
                          <a:latin typeface="Georgia" panose="02040502050405020303" pitchFamily="18" charset="0"/>
                        </a:rPr>
                        <a:t>L5 NE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51,079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L5 NE Interior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Heating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37,148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L6 NW Interior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51,814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L6 Interior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52,251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L6 E Interior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68,708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L6 SW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68,374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L6 S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45,069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L6 SE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55,377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902">
                <a:tc>
                  <a:txBody>
                    <a:bodyPr/>
                    <a:lstStyle/>
                    <a:p>
                      <a:pPr algn="l" fontAlgn="b"/>
                      <a:r>
                        <a:rPr lang="en-US" sz="1600" b="0" i="0" u="none" strike="noStrike">
                          <a:solidFill>
                            <a:srgbClr val="000000"/>
                          </a:solidFill>
                          <a:effectLst/>
                          <a:latin typeface="Georgia" panose="02040502050405020303" pitchFamily="18" charset="0"/>
                        </a:rPr>
                        <a:t>L6 NE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82,378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96,000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108,000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91,800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612">
                <a:tc>
                  <a:txBody>
                    <a:bodyPr/>
                    <a:lstStyle/>
                    <a:p>
                      <a:pPr algn="l" fontAlgn="b"/>
                      <a:r>
                        <a:rPr lang="en-US" sz="1600" b="0" i="0" u="none" strike="noStrike">
                          <a:solidFill>
                            <a:srgbClr val="000000"/>
                          </a:solidFill>
                          <a:effectLst/>
                          <a:latin typeface="Georgia" panose="02040502050405020303" pitchFamily="18" charset="0"/>
                        </a:rPr>
                        <a:t>L6 NW Exterior Zone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Cooling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59,672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72,000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68,850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TextBox 11"/>
          <p:cNvSpPr txBox="1"/>
          <p:nvPr/>
        </p:nvSpPr>
        <p:spPr>
          <a:xfrm>
            <a:off x="19085466" y="4575120"/>
            <a:ext cx="8187016" cy="1600438"/>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Overall 16 Outdoor Condensing Units</a:t>
            </a:r>
          </a:p>
          <a:p>
            <a:pPr>
              <a:spcAft>
                <a:spcPts val="600"/>
              </a:spcAft>
            </a:pPr>
            <a:r>
              <a:rPr lang="en-US" cap="small" dirty="0" err="1" smtClean="0">
                <a:latin typeface="Georgia" panose="02040502050405020303" pitchFamily="18" charset="0"/>
              </a:rPr>
              <a:t>Derated</a:t>
            </a:r>
            <a:r>
              <a:rPr lang="en-US" cap="small" dirty="0" smtClean="0">
                <a:latin typeface="Georgia" panose="02040502050405020303" pitchFamily="18" charset="0"/>
              </a:rPr>
              <a:t> heating capacity based on 25°F winter conditions</a:t>
            </a:r>
          </a:p>
          <a:p>
            <a:pPr>
              <a:spcAft>
                <a:spcPts val="600"/>
              </a:spcAft>
            </a:pPr>
            <a:r>
              <a:rPr lang="en-US" cap="small" dirty="0" smtClean="0">
                <a:latin typeface="Georgia" panose="02040502050405020303" pitchFamily="18" charset="0"/>
              </a:rPr>
              <a:t>Max Number of Indoor units for Outdoor unit depends on LG Multi-V</a:t>
            </a:r>
          </a:p>
        </p:txBody>
      </p:sp>
      <p:sp>
        <p:nvSpPr>
          <p:cNvPr id="14" name="TextBox 13"/>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Tree>
    <p:extLst>
      <p:ext uri="{BB962C8B-B14F-4D97-AF65-F5344CB8AC3E}">
        <p14:creationId xmlns:p14="http://schemas.microsoft.com/office/powerpoint/2010/main" val="167507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7" name="Rectangle 46"/>
          <p:cNvSpPr/>
          <p:nvPr/>
        </p:nvSpPr>
        <p:spPr>
          <a:xfrm>
            <a:off x="2819400" y="2578443"/>
            <a:ext cx="44196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TextBox 12"/>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Sizing</a:t>
            </a:r>
            <a:endParaRPr lang="en-US" sz="4000" cap="small" dirty="0">
              <a:latin typeface="Georgia" panose="02040502050405020303"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0650" y="287219"/>
            <a:ext cx="5934468" cy="6589789"/>
          </a:xfrm>
          <a:prstGeom prst="rect">
            <a:avLst/>
          </a:prstGeom>
        </p:spPr>
      </p:pic>
      <p:sp>
        <p:nvSpPr>
          <p:cNvPr id="15" name="Oval 14"/>
          <p:cNvSpPr/>
          <p:nvPr/>
        </p:nvSpPr>
        <p:spPr>
          <a:xfrm>
            <a:off x="18815165" y="2464143"/>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9190895" y="5105161"/>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695554" y="5103347"/>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200213" y="5103347"/>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704872" y="5103347"/>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8305192" y="2464143"/>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p:cNvSpPr>
          <p:nvPr/>
        </p:nvSpPr>
        <p:spPr>
          <a:xfrm rot="10800000" flipH="1" flipV="1">
            <a:off x="19190386" y="426497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p:cNvSpPr>
          <p:nvPr/>
        </p:nvSpPr>
        <p:spPr>
          <a:xfrm rot="10800000" flipH="1" flipV="1">
            <a:off x="19180257" y="3359281"/>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p:cNvSpPr>
          <p:nvPr/>
        </p:nvSpPr>
        <p:spPr>
          <a:xfrm rot="10800000" flipH="1" flipV="1">
            <a:off x="19177060" y="380971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9180257" y="4684918"/>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p:cNvSpPr>
          <p:nvPr/>
        </p:nvSpPr>
        <p:spPr>
          <a:xfrm rot="10800000" flipH="1" flipV="1">
            <a:off x="19177060" y="2480432"/>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p:cNvSpPr>
          <p:nvPr/>
        </p:nvSpPr>
        <p:spPr>
          <a:xfrm rot="10800000" flipH="1" flipV="1">
            <a:off x="19188149" y="2906862"/>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able 28"/>
          <p:cNvGraphicFramePr>
            <a:graphicFrameLocks noGrp="1"/>
          </p:cNvGraphicFramePr>
          <p:nvPr>
            <p:extLst>
              <p:ext uri="{D42A27DB-BD31-4B8C-83A1-F6EECF244321}">
                <p14:modId xmlns:p14="http://schemas.microsoft.com/office/powerpoint/2010/main" val="2427198625"/>
              </p:ext>
            </p:extLst>
          </p:nvPr>
        </p:nvGraphicFramePr>
        <p:xfrm>
          <a:off x="9448800" y="1619766"/>
          <a:ext cx="8534400" cy="3770867"/>
        </p:xfrm>
        <a:graphic>
          <a:graphicData uri="http://schemas.openxmlformats.org/drawingml/2006/table">
            <a:tbl>
              <a:tblPr/>
              <a:tblGrid>
                <a:gridCol w="2057400"/>
                <a:gridCol w="1143000"/>
                <a:gridCol w="990600"/>
                <a:gridCol w="762000"/>
                <a:gridCol w="685800"/>
                <a:gridCol w="827812"/>
                <a:gridCol w="696188"/>
                <a:gridCol w="620653"/>
                <a:gridCol w="750947"/>
              </a:tblGrid>
              <a:tr h="227567">
                <a:tc rowSpan="2">
                  <a:txBody>
                    <a:bodyPr/>
                    <a:lstStyle/>
                    <a:p>
                      <a:pPr algn="ctr" fontAlgn="ctr"/>
                      <a:r>
                        <a:rPr lang="en-US" sz="1400" b="0" i="0" u="none" strike="noStrike" dirty="0">
                          <a:solidFill>
                            <a:srgbClr val="000000"/>
                          </a:solidFill>
                          <a:effectLst/>
                          <a:latin typeface="Georgia" panose="02040502050405020303" pitchFamily="18" charset="0"/>
                        </a:rPr>
                        <a:t>Room 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dirty="0">
                          <a:solidFill>
                            <a:srgbClr val="000000"/>
                          </a:solidFill>
                          <a:effectLst/>
                          <a:latin typeface="Georgia" panose="02040502050405020303" pitchFamily="18" charset="0"/>
                        </a:rPr>
                        <a:t>Sensible from AHU (</a:t>
                      </a:r>
                      <a:r>
                        <a:rPr lang="en-US" sz="1400" b="0" i="0" u="none" strike="noStrike" dirty="0" err="1">
                          <a:solidFill>
                            <a:srgbClr val="000000"/>
                          </a:solidFill>
                          <a:effectLst/>
                          <a:latin typeface="Georgia" panose="02040502050405020303" pitchFamily="18" charset="0"/>
                        </a:rPr>
                        <a:t>btu</a:t>
                      </a:r>
                      <a:r>
                        <a:rPr lang="en-US" sz="1400" b="0" i="0" u="none" strike="noStrike" dirty="0">
                          <a:solidFill>
                            <a:srgbClr val="000000"/>
                          </a:solidFill>
                          <a:effectLst/>
                          <a:latin typeface="Georgia" panose="02040502050405020303" pitchFamily="18" charset="0"/>
                        </a:rPr>
                        <a: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Room Load (btu/h)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Adjusted (btu/h)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Heating (btu/h)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2">
                  <a:txBody>
                    <a:bodyPr/>
                    <a:lstStyle/>
                    <a:p>
                      <a:pPr algn="ctr" fontAlgn="b"/>
                      <a:r>
                        <a:rPr lang="en-US" sz="1400" b="0" i="0" u="none" strike="noStrike" dirty="0">
                          <a:solidFill>
                            <a:srgbClr val="000000"/>
                          </a:solidFill>
                          <a:effectLst/>
                          <a:latin typeface="Times New Roman" panose="02020603050405020304" pitchFamily="18" charset="0"/>
                        </a:rPr>
                        <a:t>VRF Indoor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gridSpan="2">
                  <a:txBody>
                    <a:bodyPr/>
                    <a:lstStyle/>
                    <a:p>
                      <a:pPr algn="ctr" fontAlgn="ctr"/>
                      <a:r>
                        <a:rPr lang="en-US" sz="1400" b="0" i="0" u="none" strike="noStrike" dirty="0">
                          <a:solidFill>
                            <a:srgbClr val="000000"/>
                          </a:solidFill>
                          <a:effectLst/>
                          <a:latin typeface="Times New Roman" panose="02020603050405020304" pitchFamily="18" charset="0"/>
                        </a:rPr>
                        <a:t>WSHP Unit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r>
              <a:tr h="4197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400" b="0" i="0" u="none" strike="noStrike" dirty="0">
                          <a:solidFill>
                            <a:srgbClr val="000000"/>
                          </a:solidFill>
                          <a:effectLst/>
                          <a:latin typeface="Georgia" panose="02040502050405020303" pitchFamily="18" charset="0"/>
                        </a:rPr>
                        <a:t>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dirty="0">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a:solidFill>
                            <a:srgbClr val="000000"/>
                          </a:solidFill>
                          <a:effectLst/>
                          <a:latin typeface="Georgia" panose="02040502050405020303" pitchFamily="18" charset="0"/>
                        </a:rPr>
                        <a:t>Cooling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400" b="0" i="0" u="none" strike="noStrike">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431534">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3,169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7,359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67">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534">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1534">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67">
                <a:tc>
                  <a:txBody>
                    <a:bodyPr/>
                    <a:lstStyle/>
                    <a:p>
                      <a:pPr algn="l" fontAlgn="b"/>
                      <a:r>
                        <a:rPr lang="en-US" sz="1400" b="0" i="0" u="none" strike="noStrike" dirty="0">
                          <a:solidFill>
                            <a:srgbClr val="000000"/>
                          </a:solidFill>
                          <a:effectLst/>
                          <a:latin typeface="Georgia" panose="02040502050405020303" pitchFamily="18" charset="0"/>
                        </a:rPr>
                        <a:t>Medical </a:t>
                      </a:r>
                      <a:r>
                        <a:rPr lang="en-US" sz="1400" b="0" i="0" u="none" strike="noStrike" dirty="0" smtClean="0">
                          <a:solidFill>
                            <a:srgbClr val="000000"/>
                          </a:solidFill>
                          <a:effectLst/>
                          <a:latin typeface="Georgia" panose="02040502050405020303" pitchFamily="18" charset="0"/>
                        </a:rPr>
                        <a:t>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67">
                <a:tc>
                  <a:txBody>
                    <a:bodyPr/>
                    <a:lstStyle/>
                    <a:p>
                      <a:pPr algn="l" fontAlgn="b"/>
                      <a:r>
                        <a:rPr lang="en-US" sz="1400" b="0" i="0" u="none" strike="noStrike" dirty="0">
                          <a:solidFill>
                            <a:srgbClr val="000000"/>
                          </a:solidFill>
                          <a:effectLst/>
                          <a:latin typeface="Georgia" panose="02040502050405020303" pitchFamily="18" charset="0"/>
                        </a:rPr>
                        <a:t>Medical </a:t>
                      </a:r>
                      <a:r>
                        <a:rPr lang="en-US" sz="1400" b="0" i="0" u="none" strike="noStrike" dirty="0" smtClean="0">
                          <a:solidFill>
                            <a:srgbClr val="000000"/>
                          </a:solidFill>
                          <a:effectLst/>
                          <a:latin typeface="Georgia" panose="02040502050405020303" pitchFamily="18" charset="0"/>
                        </a:rPr>
                        <a:t>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3,169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7,359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67">
                <a:tc>
                  <a:txBody>
                    <a:bodyPr/>
                    <a:lstStyle/>
                    <a:p>
                      <a:pPr algn="l" fontAlgn="b"/>
                      <a:r>
                        <a:rPr lang="en-US" sz="1400" b="0" i="0" u="none" strike="noStrike">
                          <a:solidFill>
                            <a:srgbClr val="000000"/>
                          </a:solidFill>
                          <a:effectLst/>
                          <a:latin typeface="Georgia" panose="02040502050405020303" pitchFamily="18" charset="0"/>
                        </a:rPr>
                        <a:t>Pediatric Equipment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1,613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7,500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8,500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9,800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567">
                <a:tc>
                  <a:txBody>
                    <a:bodyPr/>
                    <a:lstStyle/>
                    <a:p>
                      <a:pPr algn="l" fontAlgn="b"/>
                      <a:r>
                        <a:rPr lang="en-US" sz="1400" b="0" i="0" u="none" strike="noStrike">
                          <a:solidFill>
                            <a:srgbClr val="000000"/>
                          </a:solidFill>
                          <a:effectLst/>
                          <a:latin typeface="Georgia" panose="02040502050405020303" pitchFamily="18" charset="0"/>
                        </a:rPr>
                        <a:t>Soiled Utility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Georgia" panose="02040502050405020303" pitchFamily="18" charset="0"/>
                        </a:rPr>
                        <a:t>216</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Georgia" panose="02040502050405020303" pitchFamily="18" charset="0"/>
                        </a:rPr>
                        <a:t>135</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Georgia" panose="02040502050405020303" pitchFamily="18" charset="0"/>
                        </a:rPr>
                        <a:t>0</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400" b="0" i="0" u="none" strike="noStrike">
                          <a:solidFill>
                            <a:srgbClr val="000000"/>
                          </a:solidFill>
                          <a:effectLst/>
                          <a:latin typeface="Georgia" panose="02040502050405020303" pitchFamily="18" charset="0"/>
                        </a:rPr>
                        <a:t>7,500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4">
                  <a:txBody>
                    <a:bodyPr/>
                    <a:lstStyle/>
                    <a:p>
                      <a:pPr algn="ctr" fontAlgn="ctr"/>
                      <a:r>
                        <a:rPr lang="en-US" sz="1400" b="0" i="0" u="none" strike="noStrike" dirty="0">
                          <a:solidFill>
                            <a:srgbClr val="000000"/>
                          </a:solidFill>
                          <a:effectLst/>
                          <a:latin typeface="Georgia" panose="02040502050405020303" pitchFamily="18" charset="0"/>
                        </a:rPr>
                        <a:t>8,500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4">
                  <a:txBody>
                    <a:bodyPr/>
                    <a:lstStyle/>
                    <a:p>
                      <a:pPr algn="ctr" fontAlgn="ctr"/>
                      <a:r>
                        <a:rPr lang="en-US" sz="1400" b="0" i="0" u="none" strike="noStrike" dirty="0">
                          <a:solidFill>
                            <a:srgbClr val="000000"/>
                          </a:solidFill>
                          <a:effectLst/>
                          <a:latin typeface="Georgia" panose="02040502050405020303" pitchFamily="18" charset="0"/>
                        </a:rPr>
                        <a:t>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n-US" sz="1400" b="0" i="0" u="none" strike="noStrike" dirty="0">
                          <a:solidFill>
                            <a:srgbClr val="000000"/>
                          </a:solidFill>
                          <a:effectLst/>
                          <a:latin typeface="Georgia" panose="02040502050405020303" pitchFamily="18" charset="0"/>
                        </a:rPr>
                        <a:t>9,800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567">
                <a:tc>
                  <a:txBody>
                    <a:bodyPr/>
                    <a:lstStyle/>
                    <a:p>
                      <a:pPr algn="l" fontAlgn="b"/>
                      <a:r>
                        <a:rPr lang="en-US" sz="1400" b="0" i="0" u="none" strike="noStrike">
                          <a:solidFill>
                            <a:srgbClr val="000000"/>
                          </a:solidFill>
                          <a:effectLst/>
                          <a:latin typeface="Georgia" panose="02040502050405020303" pitchFamily="18" charset="0"/>
                        </a:rPr>
                        <a:t>Nurse Team Center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1,192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2,570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1,378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27567">
                <a:tc>
                  <a:txBody>
                    <a:bodyPr/>
                    <a:lstStyle/>
                    <a:p>
                      <a:pPr algn="l" fontAlgn="b"/>
                      <a:r>
                        <a:rPr lang="en-US" sz="1400" b="0" i="0" u="none" strike="noStrike">
                          <a:solidFill>
                            <a:srgbClr val="000000"/>
                          </a:solidFill>
                          <a:effectLst/>
                          <a:latin typeface="Georgia" panose="02040502050405020303" pitchFamily="18" charset="0"/>
                        </a:rPr>
                        <a:t>Remote Monitor Station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1,894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35995">
                <a:tc>
                  <a:txBody>
                    <a:bodyPr/>
                    <a:lstStyle/>
                    <a:p>
                      <a:pPr algn="l" fontAlgn="b"/>
                      <a:r>
                        <a:rPr lang="en-US" sz="1400" b="0" i="0" u="none" strike="noStrike">
                          <a:solidFill>
                            <a:srgbClr val="000000"/>
                          </a:solidFill>
                          <a:effectLst/>
                          <a:latin typeface="Georgia" panose="02040502050405020303" pitchFamily="18" charset="0"/>
                        </a:rPr>
                        <a:t>Lab/SAT Poct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2,649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2,384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30" name="TextBox 29"/>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
        <p:nvSpPr>
          <p:cNvPr id="2" name="Rectangle 1"/>
          <p:cNvSpPr/>
          <p:nvPr/>
        </p:nvSpPr>
        <p:spPr>
          <a:xfrm>
            <a:off x="15087600" y="1600200"/>
            <a:ext cx="1524000"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2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7" name="Rectangle 46"/>
          <p:cNvSpPr/>
          <p:nvPr/>
        </p:nvSpPr>
        <p:spPr>
          <a:xfrm>
            <a:off x="2819400" y="2578443"/>
            <a:ext cx="44196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0" name="TextBox 39"/>
          <p:cNvSpPr txBox="1"/>
          <p:nvPr/>
        </p:nvSpPr>
        <p:spPr>
          <a:xfrm>
            <a:off x="10287000" y="4659386"/>
            <a:ext cx="7696200" cy="1677382"/>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Receptacle &amp; Lighting Dominate Energy</a:t>
            </a:r>
          </a:p>
          <a:p>
            <a:pPr>
              <a:spcAft>
                <a:spcPts val="600"/>
              </a:spcAft>
            </a:pPr>
            <a:r>
              <a:rPr lang="en-US" cap="small" dirty="0" smtClean="0">
                <a:latin typeface="Georgia" panose="02040502050405020303" pitchFamily="18" charset="0"/>
              </a:rPr>
              <a:t>Space Cooling includes both cooling &amp; heating mode</a:t>
            </a:r>
          </a:p>
          <a:p>
            <a:pPr>
              <a:spcAft>
                <a:spcPts val="600"/>
              </a:spcAft>
            </a:pPr>
            <a:r>
              <a:rPr lang="en-US" cap="small" dirty="0" smtClean="0">
                <a:latin typeface="Georgia" panose="02040502050405020303" pitchFamily="18" charset="0"/>
              </a:rPr>
              <a:t>Heat Rejection energy of the condensing unit </a:t>
            </a:r>
          </a:p>
          <a:p>
            <a:pPr>
              <a:spcAft>
                <a:spcPts val="600"/>
              </a:spcAft>
            </a:pPr>
            <a:r>
              <a:rPr lang="en-US" cap="small" dirty="0" smtClean="0">
                <a:latin typeface="Georgia" panose="02040502050405020303" pitchFamily="18" charset="0"/>
              </a:rPr>
              <a:t>VRF consumes 753,443 kwh fewer than Baseline</a:t>
            </a:r>
            <a:r>
              <a:rPr lang="en-US" cap="small" dirty="0" smtClean="0"/>
              <a:t> </a:t>
            </a:r>
            <a:endParaRPr lang="en-US" cap="small" dirty="0"/>
          </a:p>
        </p:txBody>
      </p:sp>
      <p:graphicFrame>
        <p:nvGraphicFramePr>
          <p:cNvPr id="41" name="Chart 40"/>
          <p:cNvGraphicFramePr>
            <a:graphicFrameLocks/>
          </p:cNvGraphicFramePr>
          <p:nvPr>
            <p:extLst>
              <p:ext uri="{D42A27DB-BD31-4B8C-83A1-F6EECF244321}">
                <p14:modId xmlns:p14="http://schemas.microsoft.com/office/powerpoint/2010/main" val="786780038"/>
              </p:ext>
            </p:extLst>
          </p:nvPr>
        </p:nvGraphicFramePr>
        <p:xfrm>
          <a:off x="10287000" y="286783"/>
          <a:ext cx="6872794" cy="428833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1430000" y="304800"/>
            <a:ext cx="4267200" cy="450463"/>
          </a:xfrm>
          <a:prstGeom prst="rect">
            <a:avLst/>
          </a:prstGeom>
          <a:solidFill>
            <a:srgbClr val="92D6C2"/>
          </a:solidFill>
          <a:ln>
            <a:solidFill>
              <a:srgbClr val="92D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Energy Consumption</a:t>
            </a:r>
            <a:endParaRPr lang="en-US" sz="4000" cap="small" dirty="0">
              <a:latin typeface="Georgia" panose="02040502050405020303" pitchFamily="18" charset="0"/>
            </a:endParaRPr>
          </a:p>
        </p:txBody>
      </p:sp>
      <p:sp>
        <p:nvSpPr>
          <p:cNvPr id="4" name="TextBox 3"/>
          <p:cNvSpPr txBox="1"/>
          <p:nvPr/>
        </p:nvSpPr>
        <p:spPr>
          <a:xfrm>
            <a:off x="18402300" y="609600"/>
            <a:ext cx="2057400" cy="1446550"/>
          </a:xfrm>
          <a:prstGeom prst="rect">
            <a:avLst/>
          </a:prstGeom>
          <a:noFill/>
        </p:spPr>
        <p:txBody>
          <a:bodyPr wrap="square" rtlCol="0">
            <a:spAutoFit/>
          </a:bodyPr>
          <a:lstStyle/>
          <a:p>
            <a:r>
              <a:rPr lang="en-US" cap="small" dirty="0" smtClean="0">
                <a:latin typeface="Georgia" panose="02040502050405020303" pitchFamily="18" charset="0"/>
              </a:rPr>
              <a:t>VRF: Electrical Energy Consumption</a:t>
            </a:r>
            <a:endParaRPr lang="en-US" cap="small" dirty="0">
              <a:latin typeface="Georgia" panose="02040502050405020303" pitchFamily="18" charset="0"/>
            </a:endParaRPr>
          </a:p>
        </p:txBody>
      </p:sp>
      <p:sp>
        <p:nvSpPr>
          <p:cNvPr id="43" name="TextBox 42"/>
          <p:cNvSpPr txBox="1"/>
          <p:nvPr/>
        </p:nvSpPr>
        <p:spPr>
          <a:xfrm>
            <a:off x="18402300" y="3917061"/>
            <a:ext cx="2057400" cy="1446550"/>
          </a:xfrm>
          <a:prstGeom prst="rect">
            <a:avLst/>
          </a:prstGeom>
          <a:noFill/>
        </p:spPr>
        <p:txBody>
          <a:bodyPr wrap="square" rtlCol="0">
            <a:spAutoFit/>
          </a:bodyPr>
          <a:lstStyle/>
          <a:p>
            <a:r>
              <a:rPr lang="en-US" cap="small" dirty="0" smtClean="0">
                <a:latin typeface="Georgia" panose="02040502050405020303" pitchFamily="18" charset="0"/>
              </a:rPr>
              <a:t>Baseline: Electrical Energy Consumption</a:t>
            </a:r>
            <a:endParaRPr lang="en-US" cap="small" dirty="0">
              <a:latin typeface="Georgia" panose="02040502050405020303" pitchFamily="18" charset="0"/>
            </a:endParaRPr>
          </a:p>
        </p:txBody>
      </p:sp>
      <p:sp>
        <p:nvSpPr>
          <p:cNvPr id="13" name="TextBox 12"/>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14" name="Chart 13"/>
          <p:cNvGraphicFramePr>
            <a:graphicFrameLocks/>
          </p:cNvGraphicFramePr>
          <p:nvPr>
            <p:extLst>
              <p:ext uri="{D42A27DB-BD31-4B8C-83A1-F6EECF244321}">
                <p14:modId xmlns:p14="http://schemas.microsoft.com/office/powerpoint/2010/main" val="785783250"/>
              </p:ext>
            </p:extLst>
          </p:nvPr>
        </p:nvGraphicFramePr>
        <p:xfrm>
          <a:off x="20193000" y="0"/>
          <a:ext cx="6705600" cy="3354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3874020443"/>
              </p:ext>
            </p:extLst>
          </p:nvPr>
        </p:nvGraphicFramePr>
        <p:xfrm>
          <a:off x="20193000" y="3330446"/>
          <a:ext cx="6743700" cy="35294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8107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TextBox 43"/>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Water Source Heat Pump</a:t>
            </a:r>
            <a:endParaRPr lang="en-US" sz="4000" cap="small" dirty="0">
              <a:latin typeface="Georgia" panose="02040502050405020303" pitchFamily="18" charset="0"/>
            </a:endParaRPr>
          </a:p>
        </p:txBody>
      </p:sp>
      <p:sp>
        <p:nvSpPr>
          <p:cNvPr id="46" name="Rectangle 45"/>
          <p:cNvSpPr/>
          <p:nvPr/>
        </p:nvSpPr>
        <p:spPr>
          <a:xfrm>
            <a:off x="2819400" y="2959443"/>
            <a:ext cx="41148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TextBox 5"/>
          <p:cNvSpPr txBox="1"/>
          <p:nvPr/>
        </p:nvSpPr>
        <p:spPr>
          <a:xfrm>
            <a:off x="10287000" y="1396181"/>
            <a:ext cx="6553200" cy="2923877"/>
          </a:xfrm>
          <a:prstGeom prst="rect">
            <a:avLst/>
          </a:prstGeom>
          <a:noFill/>
        </p:spPr>
        <p:txBody>
          <a:bodyPr wrap="square" rtlCol="0">
            <a:spAutoFit/>
          </a:bodyPr>
          <a:lstStyle/>
          <a:p>
            <a:pPr>
              <a:spcAft>
                <a:spcPts val="1200"/>
              </a:spcAft>
            </a:pPr>
            <a:r>
              <a:rPr lang="en-US" cap="small" dirty="0" smtClean="0">
                <a:latin typeface="Georgia" panose="02040502050405020303" pitchFamily="18" charset="0"/>
              </a:rPr>
              <a:t>Water Loop remains between 60°F &amp; 95°F</a:t>
            </a:r>
          </a:p>
          <a:p>
            <a:pPr>
              <a:spcAft>
                <a:spcPts val="1200"/>
              </a:spcAft>
            </a:pPr>
            <a:r>
              <a:rPr lang="en-US" cap="small" dirty="0" smtClean="0">
                <a:latin typeface="Georgia" panose="02040502050405020303" pitchFamily="18" charset="0"/>
              </a:rPr>
              <a:t>Uses boiler &amp; cooling tower when it cannot 	stay in the temperature range</a:t>
            </a:r>
          </a:p>
          <a:p>
            <a:pPr>
              <a:spcAft>
                <a:spcPts val="1200"/>
              </a:spcAft>
            </a:pPr>
            <a:r>
              <a:rPr lang="en-US" cap="small" dirty="0" smtClean="0">
                <a:latin typeface="Georgia" panose="02040502050405020303" pitchFamily="18" charset="0"/>
              </a:rPr>
              <a:t>Connects to existing hot water system for 140F 	minimum flow</a:t>
            </a:r>
          </a:p>
          <a:p>
            <a:pPr>
              <a:spcAft>
                <a:spcPts val="1200"/>
              </a:spcAft>
            </a:pPr>
            <a:r>
              <a:rPr lang="en-US" cap="small" dirty="0" smtClean="0">
                <a:latin typeface="Georgia" panose="02040502050405020303" pitchFamily="18" charset="0"/>
              </a:rPr>
              <a:t>All units on same loop, share between offices &amp; 	patient rooms</a:t>
            </a:r>
          </a:p>
        </p:txBody>
      </p:sp>
      <p:sp>
        <p:nvSpPr>
          <p:cNvPr id="8" name="TextBox 7"/>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83400" y="1219200"/>
            <a:ext cx="6523333" cy="4953002"/>
          </a:xfrm>
          <a:prstGeom prst="rect">
            <a:avLst/>
          </a:prstGeom>
        </p:spPr>
      </p:pic>
    </p:spTree>
    <p:extLst>
      <p:ext uri="{BB962C8B-B14F-4D97-AF65-F5344CB8AC3E}">
        <p14:creationId xmlns:p14="http://schemas.microsoft.com/office/powerpoint/2010/main" val="48695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2819400" y="2959443"/>
            <a:ext cx="41148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4" name="TextBox 43"/>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Boiler</a:t>
            </a:r>
            <a:endParaRPr lang="en-US" sz="4000" cap="small" dirty="0">
              <a:latin typeface="Georgia" panose="02040502050405020303" pitchFamily="18" charset="0"/>
            </a:endParaRPr>
          </a:p>
        </p:txBody>
      </p:sp>
      <p:sp>
        <p:nvSpPr>
          <p:cNvPr id="19" name="Oval 18"/>
          <p:cNvSpPr/>
          <p:nvPr/>
        </p:nvSpPr>
        <p:spPr>
          <a:xfrm>
            <a:off x="18295877" y="1830614"/>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800536" y="1828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9305195" y="1828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9809854" y="1828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314513" y="1828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0819172" y="1828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4513" y="914399"/>
            <a:ext cx="5288687" cy="7125087"/>
          </a:xfrm>
          <a:prstGeom prst="rect">
            <a:avLst/>
          </a:prstGeom>
        </p:spPr>
      </p:pic>
      <p:sp>
        <p:nvSpPr>
          <p:cNvPr id="13" name="TextBox 12"/>
          <p:cNvSpPr txBox="1"/>
          <p:nvPr/>
        </p:nvSpPr>
        <p:spPr>
          <a:xfrm>
            <a:off x="10134600" y="3749606"/>
            <a:ext cx="7848600" cy="2015936"/>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Gas Fired Hot Water Boiler</a:t>
            </a:r>
          </a:p>
          <a:p>
            <a:pPr>
              <a:spcAft>
                <a:spcPts val="600"/>
              </a:spcAft>
            </a:pPr>
            <a:r>
              <a:rPr lang="en-US" cap="small" dirty="0" smtClean="0">
                <a:latin typeface="Georgia" panose="02040502050405020303" pitchFamily="18" charset="0"/>
              </a:rPr>
              <a:t>Meets peak heating load during winter operation</a:t>
            </a:r>
          </a:p>
          <a:p>
            <a:pPr>
              <a:spcAft>
                <a:spcPts val="600"/>
              </a:spcAft>
            </a:pPr>
            <a:r>
              <a:rPr lang="en-US" cap="small" dirty="0" smtClean="0">
                <a:latin typeface="Georgia" panose="02040502050405020303" pitchFamily="18" charset="0"/>
              </a:rPr>
              <a:t>Primary fuel is Natural Gas, Secondary fuel is fuel oil</a:t>
            </a:r>
          </a:p>
          <a:p>
            <a:pPr>
              <a:spcAft>
                <a:spcPts val="600"/>
              </a:spcAft>
            </a:pPr>
            <a:r>
              <a:rPr lang="en-US" cap="small" dirty="0" smtClean="0">
                <a:latin typeface="Georgia" panose="02040502050405020303" pitchFamily="18" charset="0"/>
              </a:rPr>
              <a:t>All new equipment will be located in central utility 	plant</a:t>
            </a:r>
          </a:p>
        </p:txBody>
      </p:sp>
      <p:sp>
        <p:nvSpPr>
          <p:cNvPr id="14" name="TextBox 13"/>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095103954"/>
              </p:ext>
            </p:extLst>
          </p:nvPr>
        </p:nvGraphicFramePr>
        <p:xfrm>
          <a:off x="9628127" y="1300162"/>
          <a:ext cx="8355073" cy="1514475"/>
        </p:xfrm>
        <a:graphic>
          <a:graphicData uri="http://schemas.openxmlformats.org/drawingml/2006/table">
            <a:tbl>
              <a:tblPr/>
              <a:tblGrid>
                <a:gridCol w="1219200"/>
                <a:gridCol w="1066800"/>
                <a:gridCol w="963673"/>
                <a:gridCol w="1524000"/>
                <a:gridCol w="1295400"/>
                <a:gridCol w="1066800"/>
                <a:gridCol w="1219200"/>
              </a:tblGrid>
              <a:tr h="914400">
                <a:tc>
                  <a:txBody>
                    <a:bodyPr/>
                    <a:lstStyle/>
                    <a:p>
                      <a:pPr algn="ctr" fontAlgn="ctr"/>
                      <a:r>
                        <a:rPr lang="en-US" sz="1800" b="0" i="0" u="none" strike="noStrike">
                          <a:solidFill>
                            <a:srgbClr val="000000"/>
                          </a:solidFill>
                          <a:effectLst/>
                          <a:latin typeface="Georgia" panose="02040502050405020303" pitchFamily="18" charset="0"/>
                        </a:rPr>
                        <a:t>Equipment Tag</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Capacity (Btu/h)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Boiler Horse Power (BHP)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Fluid Flow (gpm)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Primary Fuel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NO</a:t>
                      </a:r>
                      <a:r>
                        <a:rPr lang="en-US" sz="1800" b="0" i="0" u="none" strike="noStrike" baseline="-25000">
                          <a:solidFill>
                            <a:srgbClr val="000000"/>
                          </a:solidFill>
                          <a:effectLst/>
                          <a:latin typeface="Georgia" panose="02040502050405020303" pitchFamily="18" charset="0"/>
                        </a:rPr>
                        <a:t>X</a:t>
                      </a:r>
                      <a:r>
                        <a:rPr lang="en-US" sz="1800" b="0" i="0" u="none" strike="noStrike">
                          <a:solidFill>
                            <a:srgbClr val="000000"/>
                          </a:solidFill>
                          <a:effectLst/>
                          <a:latin typeface="Georgia" panose="02040502050405020303" pitchFamily="18" charset="0"/>
                        </a:rPr>
                        <a:t> Emissions (ppm)</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600075">
                <a:tc>
                  <a:txBody>
                    <a:bodyPr/>
                    <a:lstStyle/>
                    <a:p>
                      <a:pPr algn="l" fontAlgn="ctr"/>
                      <a:r>
                        <a:rPr lang="en-US" sz="1800" b="0" i="0" u="none" strike="noStrike">
                          <a:solidFill>
                            <a:srgbClr val="000000"/>
                          </a:solidFill>
                          <a:effectLst/>
                          <a:latin typeface="Georgia" panose="02040502050405020303" pitchFamily="18" charset="0"/>
                        </a:rPr>
                        <a:t>Boiler - 01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Georgia" panose="02040502050405020303" pitchFamily="18" charset="0"/>
                        </a:rPr>
                        <a:t>Gas Fired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Georgia" panose="02040502050405020303" pitchFamily="18" charset="0"/>
                        </a:rPr>
                        <a:t>511,011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Georgia" panose="02040502050405020303" pitchFamily="18"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800" b="0" i="0" u="none" strike="noStrike">
                          <a:solidFill>
                            <a:srgbClr val="000000"/>
                          </a:solidFill>
                          <a:effectLst/>
                          <a:latin typeface="Georgia" panose="02040502050405020303" pitchFamily="18" charset="0"/>
                        </a:rPr>
                        <a:t>621.0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Georgia" panose="02040502050405020303" pitchFamily="18" charset="0"/>
                        </a:rPr>
                        <a:t>Natural Gas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800" b="0" i="0" u="none" strike="noStrike" dirty="0">
                          <a:solidFill>
                            <a:srgbClr val="000000"/>
                          </a:solidFill>
                          <a:effectLst/>
                          <a:latin typeface="Georgia" panose="02040502050405020303" pitchFamily="18" charset="0"/>
                        </a:rPr>
                        <a:t>40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81461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19"/>
            <a:ext cx="9144000" cy="463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3275" y="723899"/>
            <a:ext cx="8553450" cy="5410200"/>
          </a:xfrm>
          <a:prstGeom prst="rect">
            <a:avLst/>
          </a:prstGeom>
        </p:spPr>
      </p:pic>
      <p:sp>
        <p:nvSpPr>
          <p:cNvPr id="6" name="TextBox 5"/>
          <p:cNvSpPr txBox="1"/>
          <p:nvPr/>
        </p:nvSpPr>
        <p:spPr>
          <a:xfrm>
            <a:off x="110490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Comparison</a:t>
            </a:r>
          </a:p>
          <a:p>
            <a:pPr>
              <a:spcAft>
                <a:spcPts val="0"/>
              </a:spcAft>
            </a:pPr>
            <a:r>
              <a:rPr lang="en-US" sz="2600" cap="small" dirty="0" smtClean="0">
                <a:latin typeface="Georgia" panose="02040502050405020303" pitchFamily="18" charset="0"/>
              </a:rPr>
              <a:t>Structural Breadth</a:t>
            </a:r>
          </a:p>
          <a:p>
            <a:pPr>
              <a:spcAft>
                <a:spcPts val="0"/>
              </a:spcAft>
            </a:pPr>
            <a:r>
              <a:rPr lang="en-US" sz="2600" cap="small" dirty="0" smtClean="0">
                <a:latin typeface="Georgia" panose="02040502050405020303" pitchFamily="18" charset="0"/>
              </a:rPr>
              <a:t>Construction </a:t>
            </a:r>
            <a:r>
              <a:rPr lang="en-US" sz="2600" cap="small" dirty="0">
                <a:latin typeface="Georgia" panose="02040502050405020303" pitchFamily="18" charset="0"/>
              </a:rPr>
              <a:t>Breadth</a:t>
            </a:r>
          </a:p>
          <a:p>
            <a:pPr>
              <a:spcAft>
                <a:spcPts val="0"/>
              </a:spcAft>
            </a:pPr>
            <a:r>
              <a:rPr lang="en-US" sz="2600" cap="small" dirty="0">
                <a:latin typeface="Georgia" panose="02040502050405020303" pitchFamily="18" charset="0"/>
              </a:rPr>
              <a:t>Conclusion</a:t>
            </a:r>
          </a:p>
          <a:p>
            <a:endParaRPr lang="en-US" dirty="0"/>
          </a:p>
        </p:txBody>
      </p:sp>
      <p:sp>
        <p:nvSpPr>
          <p:cNvPr id="7" name="TextBox 6"/>
          <p:cNvSpPr txBox="1"/>
          <p:nvPr/>
        </p:nvSpPr>
        <p:spPr>
          <a:xfrm>
            <a:off x="9601200" y="77568"/>
            <a:ext cx="8686800" cy="646331"/>
          </a:xfrm>
          <a:prstGeom prst="rect">
            <a:avLst/>
          </a:prstGeom>
          <a:noFill/>
        </p:spPr>
        <p:txBody>
          <a:bodyPr wrap="square" rtlCol="0">
            <a:spAutoFit/>
          </a:bodyPr>
          <a:lstStyle/>
          <a:p>
            <a:r>
              <a:rPr lang="en-US" sz="3600" cap="small" dirty="0" smtClean="0">
                <a:latin typeface="Georgia" panose="02040502050405020303" pitchFamily="18" charset="0"/>
              </a:rPr>
              <a:t>Carl R. </a:t>
            </a:r>
            <a:r>
              <a:rPr lang="en-US" sz="3600" cap="small" dirty="0" err="1" smtClean="0">
                <a:latin typeface="Georgia" panose="02040502050405020303" pitchFamily="18" charset="0"/>
              </a:rPr>
              <a:t>Darnall</a:t>
            </a:r>
            <a:r>
              <a:rPr lang="en-US" sz="3600" cap="small" dirty="0" smtClean="0">
                <a:latin typeface="Georgia" panose="02040502050405020303" pitchFamily="18" charset="0"/>
              </a:rPr>
              <a:t> Army Medical Center</a:t>
            </a:r>
            <a:endParaRPr lang="en-US" sz="3600" cap="small" dirty="0">
              <a:latin typeface="Georgia" panose="02040502050405020303" pitchFamily="18" charset="0"/>
            </a:endParaRPr>
          </a:p>
        </p:txBody>
      </p:sp>
    </p:spTree>
    <p:extLst>
      <p:ext uri="{BB962C8B-B14F-4D97-AF65-F5344CB8AC3E}">
        <p14:creationId xmlns:p14="http://schemas.microsoft.com/office/powerpoint/2010/main" val="373343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44"/>
          <p:cNvSpPr/>
          <p:nvPr/>
        </p:nvSpPr>
        <p:spPr>
          <a:xfrm>
            <a:off x="2819400" y="2959443"/>
            <a:ext cx="41148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4" name="TextBox 43"/>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Cooling Tower</a:t>
            </a:r>
            <a:endParaRPr lang="en-US" sz="4000" cap="small" dirty="0">
              <a:latin typeface="Georgia" panose="02040502050405020303" pitchFamily="18"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4513" y="914399"/>
            <a:ext cx="5288687" cy="7125086"/>
          </a:xfrm>
          <a:prstGeom prst="rect">
            <a:avLst/>
          </a:prstGeom>
        </p:spPr>
      </p:pic>
      <p:sp>
        <p:nvSpPr>
          <p:cNvPr id="28" name="Oval 27"/>
          <p:cNvSpPr/>
          <p:nvPr/>
        </p:nvSpPr>
        <p:spPr>
          <a:xfrm>
            <a:off x="18067277" y="3240314"/>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8571936"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9076595"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9581254"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0085913"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0590572" y="3240314"/>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1095231"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1599890"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2104549"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2609208"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3222282"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3726941" y="3240314"/>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4231600" y="32385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4231600" y="2730843"/>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287000" y="4575120"/>
            <a:ext cx="7162800" cy="1261884"/>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Marley Software used for cooling tower</a:t>
            </a:r>
          </a:p>
          <a:p>
            <a:pPr>
              <a:spcAft>
                <a:spcPts val="600"/>
              </a:spcAft>
            </a:pPr>
            <a:r>
              <a:rPr lang="en-US" cap="small" dirty="0" smtClean="0">
                <a:latin typeface="Georgia" panose="02040502050405020303" pitchFamily="18" charset="0"/>
              </a:rPr>
              <a:t>Design for peak cooling load during summer</a:t>
            </a:r>
          </a:p>
          <a:p>
            <a:pPr>
              <a:spcAft>
                <a:spcPts val="600"/>
              </a:spcAft>
            </a:pPr>
            <a:r>
              <a:rPr lang="en-US" cap="small" dirty="0" smtClean="0">
                <a:latin typeface="Georgia" panose="02040502050405020303" pitchFamily="18" charset="0"/>
              </a:rPr>
              <a:t>Design entering water temperature of 95°F WB</a:t>
            </a:r>
          </a:p>
        </p:txBody>
      </p:sp>
      <p:sp>
        <p:nvSpPr>
          <p:cNvPr id="22" name="TextBox 21"/>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095265004"/>
              </p:ext>
            </p:extLst>
          </p:nvPr>
        </p:nvGraphicFramePr>
        <p:xfrm>
          <a:off x="9448800" y="2516505"/>
          <a:ext cx="8352065" cy="1443990"/>
        </p:xfrm>
        <a:graphic>
          <a:graphicData uri="http://schemas.openxmlformats.org/drawingml/2006/table">
            <a:tbl>
              <a:tblPr/>
              <a:tblGrid>
                <a:gridCol w="1675820"/>
                <a:gridCol w="1342245"/>
                <a:gridCol w="838200"/>
                <a:gridCol w="1219200"/>
                <a:gridCol w="1066800"/>
                <a:gridCol w="1066800"/>
                <a:gridCol w="1143000"/>
              </a:tblGrid>
              <a:tr h="895350">
                <a:tc>
                  <a:txBody>
                    <a:bodyPr/>
                    <a:lstStyle/>
                    <a:p>
                      <a:pPr algn="ctr" fontAlgn="ctr"/>
                      <a:r>
                        <a:rPr lang="en-US" sz="1800" b="0" i="0" u="none" strike="noStrike" dirty="0">
                          <a:solidFill>
                            <a:srgbClr val="000000"/>
                          </a:solidFill>
                          <a:effectLst/>
                          <a:latin typeface="Georgia" panose="02040502050405020303" pitchFamily="18" charset="0"/>
                        </a:rPr>
                        <a:t>Equipment Tag</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dirty="0">
                          <a:solidFill>
                            <a:srgbClr val="000000"/>
                          </a:solidFill>
                          <a:effectLst/>
                          <a:latin typeface="Georgia" panose="02040502050405020303" pitchFamily="18" charset="0"/>
                        </a:rPr>
                        <a:t>Design Nominal Tonnage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Motor Hp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Fluid Flow (gpm)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dirty="0">
                          <a:solidFill>
                            <a:srgbClr val="000000"/>
                          </a:solidFill>
                          <a:effectLst/>
                          <a:latin typeface="Georgia" panose="02040502050405020303" pitchFamily="18" charset="0"/>
                        </a:rPr>
                        <a:t>Design Ambient WB (°F)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Design EWT (°F)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Design LWT (°F)</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396930">
                <a:tc>
                  <a:txBody>
                    <a:bodyPr/>
                    <a:lstStyle/>
                    <a:p>
                      <a:pPr algn="l" fontAlgn="b"/>
                      <a:r>
                        <a:rPr lang="en-US" sz="1800" b="0" i="0" u="none" strike="noStrike">
                          <a:solidFill>
                            <a:srgbClr val="000000"/>
                          </a:solidFill>
                          <a:effectLst/>
                          <a:latin typeface="Georgia" panose="02040502050405020303" pitchFamily="18" charset="0"/>
                        </a:rPr>
                        <a:t>Cooling Tower - 01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228.0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636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0084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26"/>
          <p:cNvSpPr/>
          <p:nvPr/>
        </p:nvSpPr>
        <p:spPr>
          <a:xfrm>
            <a:off x="2819400" y="2959443"/>
            <a:ext cx="41148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4" name="TextBox 43"/>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Water Source Heat Pump</a:t>
            </a:r>
            <a:endParaRPr lang="en-US" sz="4000" cap="small" dirty="0">
              <a:latin typeface="Georgia" panose="020405020504050203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600" y="938723"/>
            <a:ext cx="3810000" cy="5132953"/>
          </a:xfrm>
          <a:prstGeom prst="rect">
            <a:avLst/>
          </a:prstGeom>
        </p:spPr>
      </p:pic>
      <p:sp>
        <p:nvSpPr>
          <p:cNvPr id="20" name="Oval 19"/>
          <p:cNvSpPr/>
          <p:nvPr/>
        </p:nvSpPr>
        <p:spPr>
          <a:xfrm>
            <a:off x="18526623" y="4876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9031282" y="4876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9535941" y="4876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040600" y="4876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0545259" y="4876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8019253" y="4876800"/>
            <a:ext cx="228600" cy="2286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686110083"/>
              </p:ext>
            </p:extLst>
          </p:nvPr>
        </p:nvGraphicFramePr>
        <p:xfrm>
          <a:off x="9448800" y="1619766"/>
          <a:ext cx="8534400" cy="3770867"/>
        </p:xfrm>
        <a:graphic>
          <a:graphicData uri="http://schemas.openxmlformats.org/drawingml/2006/table">
            <a:tbl>
              <a:tblPr/>
              <a:tblGrid>
                <a:gridCol w="2057400"/>
                <a:gridCol w="1143000"/>
                <a:gridCol w="990600"/>
                <a:gridCol w="762000"/>
                <a:gridCol w="685800"/>
                <a:gridCol w="827812"/>
                <a:gridCol w="696188"/>
                <a:gridCol w="620653"/>
                <a:gridCol w="750947"/>
              </a:tblGrid>
              <a:tr h="227567">
                <a:tc rowSpan="2">
                  <a:txBody>
                    <a:bodyPr/>
                    <a:lstStyle/>
                    <a:p>
                      <a:pPr algn="ctr" fontAlgn="ctr"/>
                      <a:r>
                        <a:rPr lang="en-US" sz="1400" b="0" i="0" u="none" strike="noStrike" dirty="0">
                          <a:solidFill>
                            <a:srgbClr val="000000"/>
                          </a:solidFill>
                          <a:effectLst/>
                          <a:latin typeface="Georgia" panose="02040502050405020303" pitchFamily="18" charset="0"/>
                        </a:rPr>
                        <a:t>Room 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dirty="0">
                          <a:solidFill>
                            <a:srgbClr val="000000"/>
                          </a:solidFill>
                          <a:effectLst/>
                          <a:latin typeface="Georgia" panose="02040502050405020303" pitchFamily="18" charset="0"/>
                        </a:rPr>
                        <a:t>Sensible from AHU (</a:t>
                      </a:r>
                      <a:r>
                        <a:rPr lang="en-US" sz="1400" b="0" i="0" u="none" strike="noStrike" dirty="0" err="1">
                          <a:solidFill>
                            <a:srgbClr val="000000"/>
                          </a:solidFill>
                          <a:effectLst/>
                          <a:latin typeface="Georgia" panose="02040502050405020303" pitchFamily="18" charset="0"/>
                        </a:rPr>
                        <a:t>btu</a:t>
                      </a:r>
                      <a:r>
                        <a:rPr lang="en-US" sz="1400" b="0" i="0" u="none" strike="noStrike" dirty="0">
                          <a:solidFill>
                            <a:srgbClr val="000000"/>
                          </a:solidFill>
                          <a:effectLst/>
                          <a:latin typeface="Georgia" panose="02040502050405020303" pitchFamily="18" charset="0"/>
                        </a:rPr>
                        <a: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Room Load (btu/h)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a:solidFill>
                            <a:srgbClr val="000000"/>
                          </a:solidFill>
                          <a:effectLst/>
                          <a:latin typeface="Georgia" panose="02040502050405020303" pitchFamily="18" charset="0"/>
                        </a:rPr>
                        <a:t>Adjusted (btu/h)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fontAlgn="ctr"/>
                      <a:r>
                        <a:rPr lang="en-US" sz="1400" b="0" i="0" u="none" strike="noStrike" dirty="0">
                          <a:solidFill>
                            <a:srgbClr val="000000"/>
                          </a:solidFill>
                          <a:effectLst/>
                          <a:latin typeface="Georgia" panose="02040502050405020303" pitchFamily="18" charset="0"/>
                        </a:rPr>
                        <a:t>Heating (</a:t>
                      </a:r>
                      <a:r>
                        <a:rPr lang="en-US" sz="1400" b="0" i="0" u="none" strike="noStrike" dirty="0" err="1">
                          <a:solidFill>
                            <a:srgbClr val="000000"/>
                          </a:solidFill>
                          <a:effectLst/>
                          <a:latin typeface="Georgia" panose="02040502050405020303" pitchFamily="18" charset="0"/>
                        </a:rPr>
                        <a:t>btu</a:t>
                      </a:r>
                      <a:r>
                        <a:rPr lang="en-US" sz="1400" b="0" i="0" u="none" strike="noStrike" dirty="0">
                          <a:solidFill>
                            <a:srgbClr val="000000"/>
                          </a:solidFill>
                          <a:effectLst/>
                          <a:latin typeface="Georgia" panose="02040502050405020303" pitchFamily="18" charset="0"/>
                        </a:rPr>
                        <a:t>/h)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2">
                  <a:txBody>
                    <a:bodyPr/>
                    <a:lstStyle/>
                    <a:p>
                      <a:pPr algn="ctr" fontAlgn="b"/>
                      <a:r>
                        <a:rPr lang="en-US" sz="1400" b="0" i="0" u="none" strike="noStrike" dirty="0">
                          <a:solidFill>
                            <a:srgbClr val="000000"/>
                          </a:solidFill>
                          <a:effectLst/>
                          <a:latin typeface="Times New Roman" panose="02020603050405020304" pitchFamily="18" charset="0"/>
                        </a:rPr>
                        <a:t>VRF Indoor 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gridSpan="2">
                  <a:txBody>
                    <a:bodyPr/>
                    <a:lstStyle/>
                    <a:p>
                      <a:pPr algn="ctr" fontAlgn="ctr"/>
                      <a:r>
                        <a:rPr lang="en-US" sz="1400" b="0" i="0" u="none" strike="noStrike" dirty="0">
                          <a:solidFill>
                            <a:srgbClr val="000000"/>
                          </a:solidFill>
                          <a:effectLst/>
                          <a:latin typeface="Times New Roman" panose="02020603050405020304" pitchFamily="18" charset="0"/>
                        </a:rPr>
                        <a:t>WSHP Unit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r>
              <a:tr h="4197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400" b="0" i="0" u="none" strike="noStrike" dirty="0">
                          <a:solidFill>
                            <a:srgbClr val="000000"/>
                          </a:solidFill>
                          <a:effectLst/>
                          <a:latin typeface="Georgia" panose="02040502050405020303" pitchFamily="18" charset="0"/>
                        </a:rPr>
                        <a:t>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400" b="0" i="0" u="none" strike="noStrike" dirty="0">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400" b="0" i="0" u="none" strike="noStrike" dirty="0">
                          <a:solidFill>
                            <a:srgbClr val="000000"/>
                          </a:solidFill>
                          <a:effectLst/>
                          <a:latin typeface="Georgia" panose="02040502050405020303" pitchFamily="18" charset="0"/>
                        </a:rPr>
                        <a:t>Cooling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400" b="0" i="0" u="none" strike="noStrike" dirty="0">
                          <a:solidFill>
                            <a:srgbClr val="000000"/>
                          </a:solidFill>
                          <a:effectLst/>
                          <a:latin typeface="Georgia" panose="02040502050405020303" pitchFamily="18" charset="0"/>
                        </a:rPr>
                        <a:t>Heating</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431534">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3,169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7,359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7567">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431534">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431534">
                <a:tc>
                  <a:txBody>
                    <a:bodyPr/>
                    <a:lstStyle/>
                    <a:p>
                      <a:pPr algn="l" fontAlgn="b"/>
                      <a:r>
                        <a:rPr lang="en-US" sz="1400" b="0" i="0" u="none" strike="noStrike" dirty="0" smtClean="0">
                          <a:solidFill>
                            <a:srgbClr val="000000"/>
                          </a:solidFill>
                          <a:effectLst/>
                          <a:latin typeface="Georgia" panose="02040502050405020303" pitchFamily="18" charset="0"/>
                        </a:rPr>
                        <a:t>Medical 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7567">
                <a:tc>
                  <a:txBody>
                    <a:bodyPr/>
                    <a:lstStyle/>
                    <a:p>
                      <a:pPr algn="l" fontAlgn="b"/>
                      <a:r>
                        <a:rPr lang="en-US" sz="1400" b="0" i="0" u="none" strike="noStrike" dirty="0">
                          <a:solidFill>
                            <a:srgbClr val="000000"/>
                          </a:solidFill>
                          <a:effectLst/>
                          <a:latin typeface="Georgia" panose="02040502050405020303" pitchFamily="18" charset="0"/>
                        </a:rPr>
                        <a:t>Medical </a:t>
                      </a:r>
                      <a:r>
                        <a:rPr lang="en-US" sz="1400" b="0" i="0" u="none" strike="noStrike" dirty="0" smtClean="0">
                          <a:solidFill>
                            <a:srgbClr val="000000"/>
                          </a:solidFill>
                          <a:effectLst/>
                          <a:latin typeface="Georgia" panose="02040502050405020303" pitchFamily="18" charset="0"/>
                        </a:rPr>
                        <a:t>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2,868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7,659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7567">
                <a:tc>
                  <a:txBody>
                    <a:bodyPr/>
                    <a:lstStyle/>
                    <a:p>
                      <a:pPr algn="l" fontAlgn="b"/>
                      <a:r>
                        <a:rPr lang="en-US" sz="1400" b="0" i="0" u="none" strike="noStrike" dirty="0">
                          <a:solidFill>
                            <a:srgbClr val="000000"/>
                          </a:solidFill>
                          <a:effectLst/>
                          <a:latin typeface="Georgia" panose="02040502050405020303" pitchFamily="18" charset="0"/>
                        </a:rPr>
                        <a:t>Medical </a:t>
                      </a:r>
                      <a:r>
                        <a:rPr lang="en-US" sz="1400" b="0" i="0" u="none" strike="noStrike" dirty="0" smtClean="0">
                          <a:solidFill>
                            <a:srgbClr val="000000"/>
                          </a:solidFill>
                          <a:effectLst/>
                          <a:latin typeface="Georgia" panose="02040502050405020303" pitchFamily="18" charset="0"/>
                        </a:rPr>
                        <a:t>Bed</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3,169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7,359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7,270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9,600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10,900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12,000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7567">
                <a:tc>
                  <a:txBody>
                    <a:bodyPr/>
                    <a:lstStyle/>
                    <a:p>
                      <a:pPr algn="l" fontAlgn="b"/>
                      <a:r>
                        <a:rPr lang="en-US" sz="1400" b="0" i="0" u="none" strike="noStrike">
                          <a:solidFill>
                            <a:srgbClr val="000000"/>
                          </a:solidFill>
                          <a:effectLst/>
                          <a:latin typeface="Georgia" panose="02040502050405020303" pitchFamily="18" charset="0"/>
                        </a:rPr>
                        <a:t>Pediatric Equipment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1,036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1,613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Georgia" panose="02040502050405020303" pitchFamily="18" charset="0"/>
                        </a:rPr>
                        <a:t>7,500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8,500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sz="1400" b="0" i="0" u="none" strike="noStrike" dirty="0">
                          <a:solidFill>
                            <a:srgbClr val="000000"/>
                          </a:solidFill>
                          <a:effectLst/>
                          <a:latin typeface="Georgia" panose="02040502050405020303" pitchFamily="18" charset="0"/>
                        </a:rPr>
                        <a:t>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ctr"/>
                      <a:r>
                        <a:rPr lang="en-US" sz="1400" b="0" i="0" u="none" strike="noStrike" dirty="0">
                          <a:solidFill>
                            <a:srgbClr val="000000"/>
                          </a:solidFill>
                          <a:effectLst/>
                          <a:latin typeface="Georgia" panose="02040502050405020303" pitchFamily="18" charset="0"/>
                        </a:rPr>
                        <a:t>9,800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227567">
                <a:tc>
                  <a:txBody>
                    <a:bodyPr/>
                    <a:lstStyle/>
                    <a:p>
                      <a:pPr algn="l" fontAlgn="b"/>
                      <a:r>
                        <a:rPr lang="en-US" sz="1400" b="0" i="0" u="none" strike="noStrike">
                          <a:solidFill>
                            <a:srgbClr val="000000"/>
                          </a:solidFill>
                          <a:effectLst/>
                          <a:latin typeface="Georgia" panose="02040502050405020303" pitchFamily="18" charset="0"/>
                        </a:rPr>
                        <a:t>Soiled Utility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Georgia" panose="02040502050405020303" pitchFamily="18" charset="0"/>
                        </a:rPr>
                        <a:t>216</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Georgia" panose="02040502050405020303" pitchFamily="18" charset="0"/>
                        </a:rPr>
                        <a:t>135</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smtClean="0">
                          <a:solidFill>
                            <a:srgbClr val="000000"/>
                          </a:solidFill>
                          <a:effectLst/>
                          <a:latin typeface="Georgia" panose="02040502050405020303" pitchFamily="18" charset="0"/>
                        </a:rPr>
                        <a:t>0</a:t>
                      </a:r>
                      <a:endParaRPr lang="en-US" sz="1400" b="0" i="0" u="none" strike="noStrike" dirty="0">
                        <a:solidFill>
                          <a:srgbClr val="000000"/>
                        </a:solidFill>
                        <a:effectLst/>
                        <a:latin typeface="Georgia" panose="02040502050405020303" pitchFamily="18"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400" b="0" i="0" u="none" strike="noStrike">
                          <a:solidFill>
                            <a:srgbClr val="000000"/>
                          </a:solidFill>
                          <a:effectLst/>
                          <a:latin typeface="Georgia" panose="02040502050405020303" pitchFamily="18" charset="0"/>
                        </a:rPr>
                        <a:t>7,500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ctr" fontAlgn="ctr"/>
                      <a:r>
                        <a:rPr lang="en-US" sz="1400" b="0" i="0" u="none" strike="noStrike" dirty="0">
                          <a:solidFill>
                            <a:srgbClr val="000000"/>
                          </a:solidFill>
                          <a:effectLst/>
                          <a:latin typeface="Georgia" panose="02040502050405020303" pitchFamily="18" charset="0"/>
                        </a:rPr>
                        <a:t>8,500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ctr" fontAlgn="ctr"/>
                      <a:r>
                        <a:rPr lang="en-US" sz="1400" b="0" i="0" u="none" strike="noStrike" dirty="0">
                          <a:solidFill>
                            <a:srgbClr val="000000"/>
                          </a:solidFill>
                          <a:effectLst/>
                          <a:latin typeface="Georgia" panose="02040502050405020303" pitchFamily="18" charset="0"/>
                        </a:rPr>
                        <a:t>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4">
                  <a:txBody>
                    <a:bodyPr/>
                    <a:lstStyle/>
                    <a:p>
                      <a:pPr algn="ctr" fontAlgn="ctr"/>
                      <a:r>
                        <a:rPr lang="en-US" sz="1400" b="0" i="0" u="none" strike="noStrike" dirty="0">
                          <a:solidFill>
                            <a:srgbClr val="000000"/>
                          </a:solidFill>
                          <a:effectLst/>
                          <a:latin typeface="Georgia" panose="02040502050405020303" pitchFamily="18" charset="0"/>
                        </a:rPr>
                        <a:t>9,800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227567">
                <a:tc>
                  <a:txBody>
                    <a:bodyPr/>
                    <a:lstStyle/>
                    <a:p>
                      <a:pPr algn="l" fontAlgn="b"/>
                      <a:r>
                        <a:rPr lang="en-US" sz="1400" b="0" i="0" u="none" strike="noStrike">
                          <a:solidFill>
                            <a:srgbClr val="000000"/>
                          </a:solidFill>
                          <a:effectLst/>
                          <a:latin typeface="Georgia" panose="02040502050405020303" pitchFamily="18" charset="0"/>
                        </a:rPr>
                        <a:t>Nurse Team Center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1,192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2,570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1,378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27567">
                <a:tc>
                  <a:txBody>
                    <a:bodyPr/>
                    <a:lstStyle/>
                    <a:p>
                      <a:pPr algn="l" fontAlgn="b"/>
                      <a:r>
                        <a:rPr lang="en-US" sz="1400" b="0" i="0" u="none" strike="noStrike">
                          <a:solidFill>
                            <a:srgbClr val="000000"/>
                          </a:solidFill>
                          <a:effectLst/>
                          <a:latin typeface="Georgia" panose="02040502050405020303" pitchFamily="18" charset="0"/>
                        </a:rPr>
                        <a:t>Remote Monitor Station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755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1,894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235995">
                <a:tc>
                  <a:txBody>
                    <a:bodyPr/>
                    <a:lstStyle/>
                    <a:p>
                      <a:pPr algn="l" fontAlgn="b"/>
                      <a:r>
                        <a:rPr lang="en-US" sz="1400" b="0" i="0" u="none" strike="noStrike">
                          <a:solidFill>
                            <a:srgbClr val="000000"/>
                          </a:solidFill>
                          <a:effectLst/>
                          <a:latin typeface="Georgia" panose="02040502050405020303" pitchFamily="18" charset="0"/>
                        </a:rPr>
                        <a:t>Lab/SAT Poct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2,649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Georgia" panose="02040502050405020303" pitchFamily="18" charset="0"/>
                        </a:rPr>
                        <a:t>2,384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Georgia" panose="02040502050405020303" pitchFamily="18"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sp>
        <p:nvSpPr>
          <p:cNvPr id="4" name="Rectangle 3"/>
          <p:cNvSpPr/>
          <p:nvPr/>
        </p:nvSpPr>
        <p:spPr>
          <a:xfrm>
            <a:off x="16611600" y="1600200"/>
            <a:ext cx="1407653"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04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819400" y="2971800"/>
            <a:ext cx="41148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Rectangle 14"/>
          <p:cNvSpPr/>
          <p:nvPr/>
        </p:nvSpPr>
        <p:spPr>
          <a:xfrm>
            <a:off x="21869400" y="3505200"/>
            <a:ext cx="3505200" cy="152400"/>
          </a:xfrm>
          <a:prstGeom prst="rect">
            <a:avLst/>
          </a:prstGeom>
          <a:solidFill>
            <a:srgbClr val="72AAF0"/>
          </a:solidFill>
          <a:ln>
            <a:solidFill>
              <a:srgbClr val="72A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8669000" y="609600"/>
            <a:ext cx="2057400" cy="1446550"/>
          </a:xfrm>
          <a:prstGeom prst="rect">
            <a:avLst/>
          </a:prstGeom>
          <a:noFill/>
        </p:spPr>
        <p:txBody>
          <a:bodyPr wrap="square" rtlCol="0">
            <a:spAutoFit/>
          </a:bodyPr>
          <a:lstStyle/>
          <a:p>
            <a:r>
              <a:rPr lang="en-US" cap="small" dirty="0" smtClean="0">
                <a:latin typeface="Georgia" panose="02040502050405020303" pitchFamily="18" charset="0"/>
              </a:rPr>
              <a:t>WSHP: Electrical Energy Consumption</a:t>
            </a:r>
            <a:endParaRPr lang="en-US" cap="small" dirty="0">
              <a:latin typeface="Georgia" panose="02040502050405020303" pitchFamily="18" charset="0"/>
            </a:endParaRPr>
          </a:p>
        </p:txBody>
      </p:sp>
      <p:sp>
        <p:nvSpPr>
          <p:cNvPr id="17" name="TextBox 16"/>
          <p:cNvSpPr txBox="1"/>
          <p:nvPr/>
        </p:nvSpPr>
        <p:spPr>
          <a:xfrm>
            <a:off x="18669000" y="3917061"/>
            <a:ext cx="2057400" cy="1446550"/>
          </a:xfrm>
          <a:prstGeom prst="rect">
            <a:avLst/>
          </a:prstGeom>
          <a:noFill/>
        </p:spPr>
        <p:txBody>
          <a:bodyPr wrap="square" rtlCol="0">
            <a:spAutoFit/>
          </a:bodyPr>
          <a:lstStyle/>
          <a:p>
            <a:r>
              <a:rPr lang="en-US" cap="small" dirty="0" smtClean="0">
                <a:latin typeface="Georgia" panose="02040502050405020303" pitchFamily="18" charset="0"/>
              </a:rPr>
              <a:t>Baseline: Electrical Energy Consumption</a:t>
            </a:r>
            <a:endParaRPr lang="en-US" cap="small" dirty="0">
              <a:latin typeface="Georgia" panose="02040502050405020303" pitchFamily="18" charset="0"/>
            </a:endParaRPr>
          </a:p>
        </p:txBody>
      </p:sp>
      <p:graphicFrame>
        <p:nvGraphicFramePr>
          <p:cNvPr id="19" name="Chart 18"/>
          <p:cNvGraphicFramePr>
            <a:graphicFrameLocks/>
          </p:cNvGraphicFramePr>
          <p:nvPr>
            <p:extLst>
              <p:ext uri="{D42A27DB-BD31-4B8C-83A1-F6EECF244321}">
                <p14:modId xmlns:p14="http://schemas.microsoft.com/office/powerpoint/2010/main" val="1358420148"/>
              </p:ext>
            </p:extLst>
          </p:nvPr>
        </p:nvGraphicFramePr>
        <p:xfrm>
          <a:off x="9519689" y="317867"/>
          <a:ext cx="7821123" cy="4692674"/>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p:cNvSpPr/>
          <p:nvPr/>
        </p:nvSpPr>
        <p:spPr>
          <a:xfrm>
            <a:off x="11430000" y="304800"/>
            <a:ext cx="4267200" cy="450463"/>
          </a:xfrm>
          <a:prstGeom prst="rect">
            <a:avLst/>
          </a:prstGeom>
          <a:solidFill>
            <a:srgbClr val="92D6C2"/>
          </a:solidFill>
          <a:ln>
            <a:solidFill>
              <a:srgbClr val="92D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Energy Consumption</a:t>
            </a:r>
            <a:endParaRPr lang="en-US" sz="4000" cap="small" dirty="0">
              <a:latin typeface="Georgia" panose="02040502050405020303" pitchFamily="18" charset="0"/>
            </a:endParaRPr>
          </a:p>
        </p:txBody>
      </p:sp>
      <p:sp>
        <p:nvSpPr>
          <p:cNvPr id="22" name="TextBox 21"/>
          <p:cNvSpPr txBox="1"/>
          <p:nvPr/>
        </p:nvSpPr>
        <p:spPr>
          <a:xfrm>
            <a:off x="10287000" y="5023217"/>
            <a:ext cx="7696200" cy="1446550"/>
          </a:xfrm>
          <a:prstGeom prst="rect">
            <a:avLst/>
          </a:prstGeom>
          <a:noFill/>
        </p:spPr>
        <p:txBody>
          <a:bodyPr wrap="square" rtlCol="0">
            <a:spAutoFit/>
          </a:bodyPr>
          <a:lstStyle/>
          <a:p>
            <a:r>
              <a:rPr lang="en-US" cap="small" dirty="0" smtClean="0">
                <a:latin typeface="Georgia" panose="02040502050405020303" pitchFamily="18" charset="0"/>
              </a:rPr>
              <a:t>Receptacle &amp; fans dominate energy consumed</a:t>
            </a:r>
          </a:p>
          <a:p>
            <a:r>
              <a:rPr lang="en-US" cap="small" dirty="0" smtClean="0">
                <a:latin typeface="Georgia" panose="02040502050405020303" pitchFamily="18" charset="0"/>
              </a:rPr>
              <a:t>Space cooling includes both cooling &amp; heating mode</a:t>
            </a:r>
          </a:p>
          <a:p>
            <a:r>
              <a:rPr lang="en-US" cap="small" dirty="0" smtClean="0">
                <a:latin typeface="Georgia" panose="02040502050405020303" pitchFamily="18" charset="0"/>
              </a:rPr>
              <a:t>Heat Rejection energy of the Cooling Tower</a:t>
            </a:r>
          </a:p>
          <a:p>
            <a:r>
              <a:rPr lang="en-US" cap="small" dirty="0" smtClean="0">
                <a:latin typeface="Georgia" panose="02040502050405020303" pitchFamily="18" charset="0"/>
              </a:rPr>
              <a:t>WSHP saves over 531,242 kWh than baseline</a:t>
            </a:r>
            <a:r>
              <a:rPr lang="en-US" cap="small" dirty="0" smtClean="0"/>
              <a:t> </a:t>
            </a:r>
            <a:endParaRPr lang="en-US" cap="small" dirty="0"/>
          </a:p>
        </p:txBody>
      </p:sp>
      <p:sp>
        <p:nvSpPr>
          <p:cNvPr id="23" name="TextBox 22"/>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24" name="Chart 23"/>
          <p:cNvGraphicFramePr>
            <a:graphicFrameLocks/>
          </p:cNvGraphicFramePr>
          <p:nvPr>
            <p:extLst>
              <p:ext uri="{D42A27DB-BD31-4B8C-83A1-F6EECF244321}">
                <p14:modId xmlns:p14="http://schemas.microsoft.com/office/powerpoint/2010/main" val="3727774866"/>
              </p:ext>
            </p:extLst>
          </p:nvPr>
        </p:nvGraphicFramePr>
        <p:xfrm>
          <a:off x="20726400" y="19050"/>
          <a:ext cx="6400800" cy="3638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extLst>
              <p:ext uri="{D42A27DB-BD31-4B8C-83A1-F6EECF244321}">
                <p14:modId xmlns:p14="http://schemas.microsoft.com/office/powerpoint/2010/main" val="3295045451"/>
              </p:ext>
            </p:extLst>
          </p:nvPr>
        </p:nvGraphicFramePr>
        <p:xfrm>
          <a:off x="20726400" y="3532071"/>
          <a:ext cx="6477000" cy="33832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37474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p:cNvSpPr/>
          <p:nvPr/>
        </p:nvSpPr>
        <p:spPr>
          <a:xfrm>
            <a:off x="2819400" y="3352800"/>
            <a:ext cx="3352800" cy="457200"/>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6" name="TextBox 25"/>
          <p:cNvSpPr txBox="1"/>
          <p:nvPr/>
        </p:nvSpPr>
        <p:spPr>
          <a:xfrm>
            <a:off x="9144000" y="47377"/>
            <a:ext cx="9144000" cy="707886"/>
          </a:xfrm>
          <a:prstGeom prst="rect">
            <a:avLst/>
          </a:prstGeom>
          <a:noFill/>
        </p:spPr>
        <p:txBody>
          <a:bodyPr wrap="square" rtlCol="0">
            <a:spAutoFit/>
          </a:bodyPr>
          <a:lstStyle/>
          <a:p>
            <a:pPr algn="ctr"/>
            <a:r>
              <a:rPr lang="en-US" sz="4000" cap="small" dirty="0" smtClean="0">
                <a:latin typeface="Georgia" panose="02040502050405020303" pitchFamily="18" charset="0"/>
              </a:rPr>
              <a:t>Air Quality Analysis</a:t>
            </a:r>
            <a:endParaRPr lang="en-US" sz="4000" cap="small" dirty="0">
              <a:latin typeface="Georgia" panose="02040502050405020303" pitchFamily="18" charset="0"/>
            </a:endParaRPr>
          </a:p>
        </p:txBody>
      </p:sp>
      <p:sp>
        <p:nvSpPr>
          <p:cNvPr id="11" name="TextBox 10"/>
          <p:cNvSpPr txBox="1"/>
          <p:nvPr/>
        </p:nvSpPr>
        <p:spPr>
          <a:xfrm>
            <a:off x="20335562" y="5192494"/>
            <a:ext cx="5715000" cy="1107996"/>
          </a:xfrm>
          <a:prstGeom prst="rect">
            <a:avLst/>
          </a:prstGeom>
          <a:noFill/>
        </p:spPr>
        <p:txBody>
          <a:bodyPr wrap="square" rtlCol="0">
            <a:spAutoFit/>
          </a:bodyPr>
          <a:lstStyle/>
          <a:p>
            <a:r>
              <a:rPr lang="en-US" cap="small" dirty="0" smtClean="0">
                <a:latin typeface="Georgia" panose="02040502050405020303" pitchFamily="18" charset="0"/>
              </a:rPr>
              <a:t>Baseline CO2 Concentration of 652 ppm</a:t>
            </a:r>
          </a:p>
          <a:p>
            <a:r>
              <a:rPr lang="en-US" cap="small" dirty="0" smtClean="0">
                <a:latin typeface="Georgia" panose="02040502050405020303" pitchFamily="18" charset="0"/>
              </a:rPr>
              <a:t>Proposed CO2 Concentration of 912 ppm</a:t>
            </a:r>
          </a:p>
          <a:p>
            <a:r>
              <a:rPr lang="en-US" cap="small" dirty="0" smtClean="0">
                <a:latin typeface="Georgia" panose="02040502050405020303" pitchFamily="18" charset="0"/>
              </a:rPr>
              <a:t>OSHA OEL of 5,000 ppm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5562" y="914400"/>
            <a:ext cx="5048875" cy="4104670"/>
          </a:xfrm>
          <a:prstGeom prst="rect">
            <a:avLst/>
          </a:prstGeom>
        </p:spPr>
      </p:pic>
      <p:sp>
        <p:nvSpPr>
          <p:cNvPr id="5" name="Rectangle 4"/>
          <p:cNvSpPr/>
          <p:nvPr/>
        </p:nvSpPr>
        <p:spPr>
          <a:xfrm>
            <a:off x="22021800" y="2057400"/>
            <a:ext cx="1524000" cy="2438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20" name="Chart 19"/>
          <p:cNvGraphicFramePr>
            <a:graphicFrameLocks/>
          </p:cNvGraphicFramePr>
          <p:nvPr>
            <p:extLst>
              <p:ext uri="{D42A27DB-BD31-4B8C-83A1-F6EECF244321}">
                <p14:modId xmlns:p14="http://schemas.microsoft.com/office/powerpoint/2010/main" val="2568328933"/>
              </p:ext>
            </p:extLst>
          </p:nvPr>
        </p:nvGraphicFramePr>
        <p:xfrm>
          <a:off x="9372600" y="809592"/>
          <a:ext cx="8477358" cy="5086415"/>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12306300" y="914400"/>
            <a:ext cx="2819400" cy="457200"/>
          </a:xfrm>
          <a:prstGeom prst="rect">
            <a:avLst/>
          </a:prstGeom>
          <a:solidFill>
            <a:srgbClr val="72AAF0"/>
          </a:solidFill>
          <a:ln>
            <a:solidFill>
              <a:srgbClr val="72A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126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p:cNvSpPr/>
          <p:nvPr/>
        </p:nvSpPr>
        <p:spPr>
          <a:xfrm>
            <a:off x="2819400" y="3352800"/>
            <a:ext cx="3352800" cy="457200"/>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6" name="TextBox 25"/>
          <p:cNvSpPr txBox="1"/>
          <p:nvPr/>
        </p:nvSpPr>
        <p:spPr>
          <a:xfrm>
            <a:off x="9144000" y="47377"/>
            <a:ext cx="9144000" cy="707886"/>
          </a:xfrm>
          <a:prstGeom prst="rect">
            <a:avLst/>
          </a:prstGeom>
          <a:noFill/>
        </p:spPr>
        <p:txBody>
          <a:bodyPr wrap="square" rtlCol="0">
            <a:spAutoFit/>
          </a:bodyPr>
          <a:lstStyle/>
          <a:p>
            <a:pPr algn="ctr"/>
            <a:r>
              <a:rPr lang="en-US" sz="4000" cap="small" dirty="0" smtClean="0">
                <a:latin typeface="Georgia" panose="02040502050405020303" pitchFamily="18" charset="0"/>
              </a:rPr>
              <a:t>Air Quality Analysis</a:t>
            </a:r>
            <a:endParaRPr lang="en-US" sz="4000" cap="small" dirty="0">
              <a:latin typeface="Georgia" panose="02040502050405020303" pitchFamily="18" charset="0"/>
            </a:endParaRPr>
          </a:p>
        </p:txBody>
      </p:sp>
      <p:sp>
        <p:nvSpPr>
          <p:cNvPr id="11" name="TextBox 10"/>
          <p:cNvSpPr txBox="1"/>
          <p:nvPr/>
        </p:nvSpPr>
        <p:spPr>
          <a:xfrm>
            <a:off x="10205881" y="5486400"/>
            <a:ext cx="7696200" cy="846386"/>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ASHRAE 15 OEL of 1,000 ppm</a:t>
            </a:r>
          </a:p>
          <a:p>
            <a:pPr>
              <a:spcAft>
                <a:spcPts val="600"/>
              </a:spcAft>
            </a:pPr>
            <a:r>
              <a:rPr lang="en-US" cap="small" dirty="0">
                <a:latin typeface="Georgia" panose="02040502050405020303" pitchFamily="18" charset="0"/>
              </a:rPr>
              <a:t>Passes the </a:t>
            </a:r>
            <a:r>
              <a:rPr lang="en-US" cap="small" dirty="0" err="1">
                <a:latin typeface="Georgia" panose="02040502050405020303" pitchFamily="18" charset="0"/>
              </a:rPr>
              <a:t>oel</a:t>
            </a:r>
            <a:r>
              <a:rPr lang="en-US" cap="small" dirty="0">
                <a:latin typeface="Georgia" panose="02040502050405020303" pitchFamily="18" charset="0"/>
              </a:rPr>
              <a:t> of R410A within the first </a:t>
            </a:r>
            <a:r>
              <a:rPr lang="en-US" cap="small" dirty="0" smtClean="0">
                <a:latin typeface="Georgia" panose="02040502050405020303" pitchFamily="18" charset="0"/>
              </a:rPr>
              <a:t>hour</a:t>
            </a:r>
            <a:endParaRPr lang="en-US" cap="small" dirty="0">
              <a:latin typeface="Georgia" panose="02040502050405020303" pitchFamily="18" charset="0"/>
            </a:endParaRPr>
          </a:p>
        </p:txBody>
      </p:sp>
      <p:sp>
        <p:nvSpPr>
          <p:cNvPr id="15" name="TextBox 14"/>
          <p:cNvSpPr txBox="1"/>
          <p:nvPr/>
        </p:nvSpPr>
        <p:spPr>
          <a:xfrm>
            <a:off x="18897600" y="5192494"/>
            <a:ext cx="8229600" cy="846386"/>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Refrigerant leak based on  ASHRAE 15 appendix B: Testing</a:t>
            </a:r>
          </a:p>
          <a:p>
            <a:pPr>
              <a:spcAft>
                <a:spcPts val="600"/>
              </a:spcAft>
            </a:pPr>
            <a:r>
              <a:rPr lang="en-US" cap="small" dirty="0" smtClean="0">
                <a:latin typeface="Georgia" panose="02040502050405020303" pitchFamily="18" charset="0"/>
              </a:rPr>
              <a:t>Leak at rate of 2% by mass of the starting charge per hour</a:t>
            </a:r>
          </a:p>
        </p:txBody>
      </p:sp>
      <p:sp>
        <p:nvSpPr>
          <p:cNvPr id="16" name="TextBox 15"/>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5562" y="914400"/>
            <a:ext cx="5048875" cy="4104670"/>
          </a:xfrm>
          <a:prstGeom prst="rect">
            <a:avLst/>
          </a:prstGeom>
        </p:spPr>
      </p:pic>
      <p:sp>
        <p:nvSpPr>
          <p:cNvPr id="14" name="Rectangle 13"/>
          <p:cNvSpPr/>
          <p:nvPr/>
        </p:nvSpPr>
        <p:spPr>
          <a:xfrm>
            <a:off x="22021800" y="2057400"/>
            <a:ext cx="1524000" cy="2438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p:cNvGraphicFramePr>
            <a:graphicFrameLocks/>
          </p:cNvGraphicFramePr>
          <p:nvPr>
            <p:extLst>
              <p:ext uri="{D42A27DB-BD31-4B8C-83A1-F6EECF244321}">
                <p14:modId xmlns:p14="http://schemas.microsoft.com/office/powerpoint/2010/main" val="3349229287"/>
              </p:ext>
            </p:extLst>
          </p:nvPr>
        </p:nvGraphicFramePr>
        <p:xfrm>
          <a:off x="9677400" y="914400"/>
          <a:ext cx="7464425" cy="44786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854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2444262" y="4572001"/>
            <a:ext cx="3733800" cy="381000"/>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5" name="TextBox 144"/>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Payback Period</a:t>
            </a:r>
            <a:endParaRPr lang="en-US" sz="4000" cap="small" dirty="0">
              <a:latin typeface="Georgia" panose="02040502050405020303" pitchFamily="18" charset="0"/>
            </a:endParaRPr>
          </a:p>
        </p:txBody>
      </p:sp>
      <p:sp>
        <p:nvSpPr>
          <p:cNvPr id="11" name="TextBox 10"/>
          <p:cNvSpPr txBox="1"/>
          <p:nvPr/>
        </p:nvSpPr>
        <p:spPr>
          <a:xfrm>
            <a:off x="19278600" y="4572001"/>
            <a:ext cx="7696200" cy="1677382"/>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Longer payback period for VRF system than WSHP</a:t>
            </a:r>
          </a:p>
          <a:p>
            <a:pPr>
              <a:spcAft>
                <a:spcPts val="600"/>
              </a:spcAft>
            </a:pPr>
            <a:r>
              <a:rPr lang="en-US" cap="small" dirty="0" smtClean="0">
                <a:latin typeface="Georgia" panose="02040502050405020303" pitchFamily="18" charset="0"/>
              </a:rPr>
              <a:t>Similar initial costs for both</a:t>
            </a:r>
          </a:p>
          <a:p>
            <a:pPr>
              <a:spcAft>
                <a:spcPts val="600"/>
              </a:spcAft>
            </a:pPr>
            <a:r>
              <a:rPr lang="en-US" cap="small" dirty="0" smtClean="0">
                <a:latin typeface="Georgia" panose="02040502050405020303" pitchFamily="18" charset="0"/>
              </a:rPr>
              <a:t>Vary within the maintenance costs of larger equipment</a:t>
            </a:r>
          </a:p>
          <a:p>
            <a:pPr>
              <a:spcAft>
                <a:spcPts val="600"/>
              </a:spcAft>
            </a:pPr>
            <a:r>
              <a:rPr lang="en-US" cap="small" dirty="0" smtClean="0">
                <a:latin typeface="Georgia" panose="02040502050405020303" pitchFamily="18" charset="0"/>
              </a:rPr>
              <a:t>20 year life cycle</a:t>
            </a:r>
          </a:p>
        </p:txBody>
      </p:sp>
      <p:graphicFrame>
        <p:nvGraphicFramePr>
          <p:cNvPr id="12" name="Chart 11"/>
          <p:cNvGraphicFramePr>
            <a:graphicFrameLocks/>
          </p:cNvGraphicFramePr>
          <p:nvPr>
            <p:extLst>
              <p:ext uri="{D42A27DB-BD31-4B8C-83A1-F6EECF244321}">
                <p14:modId xmlns:p14="http://schemas.microsoft.com/office/powerpoint/2010/main" val="634389511"/>
              </p:ext>
            </p:extLst>
          </p:nvPr>
        </p:nvGraphicFramePr>
        <p:xfrm>
          <a:off x="18669000" y="914400"/>
          <a:ext cx="8077200" cy="381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43367163"/>
              </p:ext>
            </p:extLst>
          </p:nvPr>
        </p:nvGraphicFramePr>
        <p:xfrm>
          <a:off x="11125200" y="952500"/>
          <a:ext cx="5562600" cy="4856456"/>
        </p:xfrm>
        <a:graphic>
          <a:graphicData uri="http://schemas.openxmlformats.org/drawingml/2006/table">
            <a:tbl>
              <a:tblPr/>
              <a:tblGrid>
                <a:gridCol w="2633156"/>
                <a:gridCol w="1481644"/>
                <a:gridCol w="1447800"/>
              </a:tblGrid>
              <a:tr h="184692">
                <a:tc>
                  <a:txBody>
                    <a:bodyPr/>
                    <a:lstStyle/>
                    <a:p>
                      <a:pPr algn="ctr" fontAlgn="ctr"/>
                      <a:r>
                        <a:rPr lang="en-US" sz="1400" b="0" i="0" u="none" strike="noStrike" dirty="0">
                          <a:solidFill>
                            <a:srgbClr val="000000"/>
                          </a:solidFill>
                          <a:effectLst/>
                          <a:latin typeface="Georgia" panose="02040502050405020303" pitchFamily="18" charset="0"/>
                        </a:rPr>
                        <a:t>Initial Cost</a:t>
                      </a:r>
                    </a:p>
                  </a:txBody>
                  <a:tcPr marL="7388" marR="7388" marT="73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400" b="0" i="0" u="none" strike="noStrike">
                          <a:solidFill>
                            <a:srgbClr val="000000"/>
                          </a:solidFill>
                          <a:effectLst/>
                          <a:latin typeface="Georgia" panose="02040502050405020303" pitchFamily="18" charset="0"/>
                        </a:rPr>
                        <a:t>VRF</a:t>
                      </a:r>
                    </a:p>
                  </a:txBody>
                  <a:tcPr marL="7388" marR="7388" marT="73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400" b="0" i="0" u="none" strike="noStrike">
                          <a:solidFill>
                            <a:srgbClr val="000000"/>
                          </a:solidFill>
                          <a:effectLst/>
                          <a:latin typeface="Georgia" panose="02040502050405020303" pitchFamily="18" charset="0"/>
                        </a:rPr>
                        <a:t>WSHP</a:t>
                      </a:r>
                    </a:p>
                  </a:txBody>
                  <a:tcPr marL="7388" marR="7388" marT="73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r>
              <a:tr h="192079">
                <a:tc>
                  <a:txBody>
                    <a:bodyPr/>
                    <a:lstStyle/>
                    <a:p>
                      <a:pPr algn="ctr" fontAlgn="ctr"/>
                      <a:r>
                        <a:rPr lang="en-US" sz="1400" b="0" i="0" u="none" strike="noStrike" dirty="0">
                          <a:solidFill>
                            <a:srgbClr val="000000"/>
                          </a:solidFill>
                          <a:effectLst/>
                          <a:latin typeface="Georgia" panose="02040502050405020303" pitchFamily="18" charset="0"/>
                        </a:rPr>
                        <a:t>Expenses / Savings</a:t>
                      </a:r>
                    </a:p>
                  </a:txBody>
                  <a:tcPr marL="7388" marR="7388" marT="73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400" b="0" i="0" u="none" strike="noStrike" dirty="0">
                          <a:solidFill>
                            <a:srgbClr val="000000"/>
                          </a:solidFill>
                          <a:effectLst/>
                          <a:latin typeface="Georgia" panose="02040502050405020303" pitchFamily="18" charset="0"/>
                        </a:rPr>
                        <a:t>Additional Costs</a:t>
                      </a:r>
                    </a:p>
                  </a:txBody>
                  <a:tcPr marL="7388" marR="7388" marT="73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400" b="0" i="0" u="none" strike="noStrike">
                          <a:solidFill>
                            <a:srgbClr val="000000"/>
                          </a:solidFill>
                          <a:effectLst/>
                          <a:latin typeface="Georgia" panose="02040502050405020303" pitchFamily="18" charset="0"/>
                        </a:rPr>
                        <a:t>Initial Costs</a:t>
                      </a:r>
                    </a:p>
                  </a:txBody>
                  <a:tcPr marL="7388" marR="7388" marT="73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184692">
                <a:tc>
                  <a:txBody>
                    <a:bodyPr/>
                    <a:lstStyle/>
                    <a:p>
                      <a:pPr algn="r" fontAlgn="b"/>
                      <a:r>
                        <a:rPr lang="en-US" sz="1400" b="0" i="0" u="none" strike="noStrike" dirty="0">
                          <a:solidFill>
                            <a:srgbClr val="000000"/>
                          </a:solidFill>
                          <a:effectLst/>
                          <a:latin typeface="Georgia" panose="02040502050405020303" pitchFamily="18" charset="0"/>
                        </a:rPr>
                        <a:t>Cooling Tower</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-$29,868</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692">
                <a:tc>
                  <a:txBody>
                    <a:bodyPr/>
                    <a:lstStyle/>
                    <a:p>
                      <a:pPr algn="r" fontAlgn="b"/>
                      <a:r>
                        <a:rPr lang="en-US" sz="1400" b="0" i="0" u="none" strike="noStrike">
                          <a:solidFill>
                            <a:srgbClr val="000000"/>
                          </a:solidFill>
                          <a:effectLst/>
                          <a:latin typeface="Georgia" panose="02040502050405020303" pitchFamily="18" charset="0"/>
                        </a:rPr>
                        <a:t>Boiler - 765 MBH</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-$17,800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692">
                <a:tc>
                  <a:txBody>
                    <a:bodyPr/>
                    <a:lstStyle/>
                    <a:p>
                      <a:pPr algn="r" fontAlgn="b"/>
                      <a:r>
                        <a:rPr lang="en-US" sz="1400" b="0" i="0" u="none" strike="noStrike">
                          <a:solidFill>
                            <a:srgbClr val="000000"/>
                          </a:solidFill>
                          <a:effectLst/>
                          <a:latin typeface="Georgia" panose="02040502050405020303" pitchFamily="18" charset="0"/>
                        </a:rPr>
                        <a:t>Outdoor Condensing Unit</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$528,000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692">
                <a:tc>
                  <a:txBody>
                    <a:bodyPr/>
                    <a:lstStyle/>
                    <a:p>
                      <a:pPr algn="r" fontAlgn="b"/>
                      <a:r>
                        <a:rPr lang="en-US" sz="1400" b="0" i="0" u="none" strike="noStrike">
                          <a:solidFill>
                            <a:srgbClr val="000000"/>
                          </a:solidFill>
                          <a:effectLst/>
                          <a:latin typeface="Georgia" panose="02040502050405020303" pitchFamily="18" charset="0"/>
                        </a:rPr>
                        <a:t>Chiller 270 ton</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1" i="0" u="none" strike="noStrike" dirty="0">
                          <a:solidFill>
                            <a:srgbClr val="036503"/>
                          </a:solidFill>
                          <a:effectLst/>
                          <a:latin typeface="Georgia" panose="02040502050405020303" pitchFamily="18" charset="0"/>
                        </a:rPr>
                        <a:t>-$190,500</a:t>
                      </a:r>
                    </a:p>
                  </a:txBody>
                  <a:tcPr marL="7388" marR="7388" marT="73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-$190,500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692">
                <a:tc>
                  <a:txBody>
                    <a:bodyPr/>
                    <a:lstStyle/>
                    <a:p>
                      <a:pPr algn="r" fontAlgn="b"/>
                      <a:r>
                        <a:rPr lang="en-US" sz="1400" b="0" i="0" u="none" strike="noStrike">
                          <a:solidFill>
                            <a:srgbClr val="000000"/>
                          </a:solidFill>
                          <a:effectLst/>
                          <a:latin typeface="Georgia" panose="02040502050405020303" pitchFamily="18" charset="0"/>
                        </a:rPr>
                        <a:t>Terminal Units</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$170,825</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FF0000"/>
                          </a:solidFill>
                          <a:effectLst/>
                          <a:latin typeface="Georgia" panose="02040502050405020303" pitchFamily="18" charset="0"/>
                        </a:rPr>
                        <a:t>$285,600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692">
                <a:tc>
                  <a:txBody>
                    <a:bodyPr/>
                    <a:lstStyle/>
                    <a:p>
                      <a:pPr algn="r" fontAlgn="b"/>
                      <a:r>
                        <a:rPr lang="en-US" sz="1400" b="0" i="0" u="none" strike="noStrike">
                          <a:solidFill>
                            <a:srgbClr val="000000"/>
                          </a:solidFill>
                          <a:effectLst/>
                          <a:latin typeface="Georgia" panose="02040502050405020303" pitchFamily="18" charset="0"/>
                        </a:rPr>
                        <a:t>Piping</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FF0000"/>
                          </a:solidFill>
                          <a:effectLst/>
                          <a:latin typeface="Georgia" panose="02040502050405020303" pitchFamily="18" charset="0"/>
                        </a:rPr>
                        <a:t>$74,176</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FF0000"/>
                          </a:solidFill>
                          <a:effectLst/>
                          <a:latin typeface="Georgia" panose="02040502050405020303" pitchFamily="18" charset="0"/>
                        </a:rPr>
                        <a:t>$426,920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DOAS Unit</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-$361,000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-$361,000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Costs</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$173,833</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$161,020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Maitnenance Costs</a:t>
                      </a:r>
                    </a:p>
                  </a:txBody>
                  <a:tcPr marL="7388" marR="7388" marT="738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r" fontAlgn="b"/>
                      <a:r>
                        <a:rPr lang="en-US" sz="1400" b="1" i="0" u="none" strike="noStrike" dirty="0">
                          <a:solidFill>
                            <a:srgbClr val="000000"/>
                          </a:solidFill>
                          <a:effectLst/>
                          <a:latin typeface="Georgia" panose="02040502050405020303" pitchFamily="18" charset="0"/>
                        </a:rPr>
                        <a:t> </a:t>
                      </a:r>
                    </a:p>
                  </a:txBody>
                  <a:tcPr marL="7388" marR="7388" marT="738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r" fontAlgn="b"/>
                      <a:r>
                        <a:rPr lang="en-US" sz="1400" b="1" i="0" u="none" strike="noStrike">
                          <a:solidFill>
                            <a:srgbClr val="000000"/>
                          </a:solidFill>
                          <a:effectLst/>
                          <a:latin typeface="Georgia" panose="02040502050405020303" pitchFamily="18" charset="0"/>
                        </a:rPr>
                        <a:t> </a:t>
                      </a:r>
                    </a:p>
                  </a:txBody>
                  <a:tcPr marL="7388" marR="7388" marT="738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184692">
                <a:tc>
                  <a:txBody>
                    <a:bodyPr/>
                    <a:lstStyle/>
                    <a:p>
                      <a:pPr algn="r" fontAlgn="b"/>
                      <a:r>
                        <a:rPr lang="en-US" sz="1400" b="0" i="0" u="none" strike="noStrike">
                          <a:solidFill>
                            <a:srgbClr val="000000"/>
                          </a:solidFill>
                          <a:effectLst/>
                          <a:latin typeface="Georgia" panose="02040502050405020303" pitchFamily="18" charset="0"/>
                        </a:rPr>
                        <a:t>16 Air Cooled Condensers</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$138,480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692">
                <a:tc>
                  <a:txBody>
                    <a:bodyPr/>
                    <a:lstStyle/>
                    <a:p>
                      <a:pPr algn="r" fontAlgn="b"/>
                      <a:r>
                        <a:rPr lang="en-US" sz="1400" b="0" i="0" u="none" strike="noStrike">
                          <a:solidFill>
                            <a:srgbClr val="000000"/>
                          </a:solidFill>
                          <a:effectLst/>
                          <a:latin typeface="Georgia" panose="02040502050405020303" pitchFamily="18" charset="0"/>
                        </a:rPr>
                        <a:t>Cooling Tower</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-$8,872</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Georgia" panose="02040502050405020303" pitchFamily="18" charset="0"/>
                        </a:rPr>
                        <a:t>$0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Chiller - 270 ton</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-$104,744</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-$104,744</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Boiler - 765 MBH</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-$5,835</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Georgia" panose="02040502050405020303" pitchFamily="18" charset="0"/>
                        </a:rPr>
                        <a:t>$0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Maitnenance Costs</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$19,030</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36503"/>
                          </a:solidFill>
                          <a:effectLst/>
                          <a:latin typeface="Georgia" panose="02040502050405020303" pitchFamily="18" charset="0"/>
                        </a:rPr>
                        <a:t>-$104,744</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Expenses</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$245,596</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$56,276</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a:solidFill>
                            <a:srgbClr val="000000"/>
                          </a:solidFill>
                          <a:effectLst/>
                          <a:latin typeface="Georgia" panose="02040502050405020303" pitchFamily="18" charset="0"/>
                        </a:rPr>
                        <a:t>Annual Energy Costs</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$71,763</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FF0000"/>
                          </a:solidFill>
                          <a:effectLst/>
                          <a:latin typeface="Georgia" panose="02040502050405020303" pitchFamily="18" charset="0"/>
                        </a:rPr>
                        <a:t>$69,108</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079">
                <a:tc>
                  <a:txBody>
                    <a:bodyPr/>
                    <a:lstStyle/>
                    <a:p>
                      <a:pPr algn="r" fontAlgn="b"/>
                      <a:r>
                        <a:rPr lang="en-US" sz="1400" b="0" i="0" u="none" strike="noStrike" dirty="0">
                          <a:solidFill>
                            <a:srgbClr val="000000"/>
                          </a:solidFill>
                          <a:effectLst/>
                          <a:latin typeface="Georgia" panose="02040502050405020303" pitchFamily="18" charset="0"/>
                        </a:rPr>
                        <a:t>Simple Payback Period</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0" i="0" u="none" strike="noStrike" dirty="0">
                          <a:solidFill>
                            <a:srgbClr val="000000"/>
                          </a:solidFill>
                          <a:effectLst/>
                          <a:latin typeface="Georgia" panose="02040502050405020303" pitchFamily="18" charset="0"/>
                        </a:rPr>
                        <a:t>3.42</a:t>
                      </a:r>
                    </a:p>
                  </a:txBody>
                  <a:tcPr marL="7388" marR="7388" marT="73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400" b="0" i="0" u="none" strike="noStrike" dirty="0">
                          <a:solidFill>
                            <a:srgbClr val="000000"/>
                          </a:solidFill>
                          <a:effectLst/>
                          <a:latin typeface="Georgia" panose="02040502050405020303" pitchFamily="18" charset="0"/>
                        </a:rPr>
                        <a:t>0.81</a:t>
                      </a:r>
                    </a:p>
                  </a:txBody>
                  <a:tcPr marL="7388" marR="7388" marT="73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92079">
                <a:tc>
                  <a:txBody>
                    <a:bodyPr/>
                    <a:lstStyle/>
                    <a:p>
                      <a:pPr algn="r" fontAlgn="b"/>
                      <a:r>
                        <a:rPr lang="en-US" sz="1400" b="0" i="0" u="none" strike="noStrike" dirty="0">
                          <a:solidFill>
                            <a:srgbClr val="000000"/>
                          </a:solidFill>
                          <a:effectLst/>
                          <a:latin typeface="Georgia" panose="02040502050405020303" pitchFamily="18" charset="0"/>
                        </a:rPr>
                        <a:t>Discounted Payback Period</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Georgia" panose="02040502050405020303" pitchFamily="18" charset="0"/>
                        </a:rPr>
                        <a:t>8.72</a:t>
                      </a:r>
                    </a:p>
                  </a:txBody>
                  <a:tcPr marL="7388" marR="7388" marT="73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Georgia" panose="02040502050405020303" pitchFamily="18" charset="0"/>
                        </a:rPr>
                        <a:t>2.96</a:t>
                      </a:r>
                    </a:p>
                  </a:txBody>
                  <a:tcPr marL="7388" marR="7388" marT="73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r>
              <a:tr h="192079">
                <a:tc>
                  <a:txBody>
                    <a:bodyPr/>
                    <a:lstStyle/>
                    <a:p>
                      <a:pPr algn="r" fontAlgn="b"/>
                      <a:r>
                        <a:rPr lang="en-US" sz="1400" b="0" i="0" u="none" strike="noStrike" dirty="0">
                          <a:solidFill>
                            <a:srgbClr val="000000"/>
                          </a:solidFill>
                          <a:effectLst/>
                          <a:latin typeface="Georgia" panose="02040502050405020303" pitchFamily="18" charset="0"/>
                        </a:rPr>
                        <a:t>Life Cycle Cost</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1" i="0" u="none" strike="noStrike" dirty="0" smtClean="0">
                          <a:solidFill>
                            <a:srgbClr val="036503"/>
                          </a:solidFill>
                          <a:effectLst/>
                          <a:latin typeface="Georgia" panose="02040502050405020303" pitchFamily="18" charset="0"/>
                        </a:rPr>
                        <a:t>$2,025,861.00</a:t>
                      </a:r>
                      <a:endParaRPr lang="en-US" sz="1400" b="1" i="0" u="none" strike="noStrike" dirty="0">
                        <a:solidFill>
                          <a:srgbClr val="036503"/>
                        </a:solidFill>
                        <a:effectLst/>
                        <a:latin typeface="Georgia" panose="02040502050405020303" pitchFamily="18" charset="0"/>
                      </a:endParaRPr>
                    </a:p>
                  </a:txBody>
                  <a:tcPr marL="7388" marR="7388" marT="73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1" i="0" u="none" strike="noStrike" dirty="0" smtClean="0">
                          <a:solidFill>
                            <a:srgbClr val="036503"/>
                          </a:solidFill>
                          <a:effectLst/>
                          <a:latin typeface="Georgia" panose="02040502050405020303" pitchFamily="18" charset="0"/>
                        </a:rPr>
                        <a:t>$2,631,110.00</a:t>
                      </a:r>
                      <a:endParaRPr lang="en-US" sz="1400" b="1" i="0" u="none" strike="noStrike" dirty="0">
                        <a:solidFill>
                          <a:srgbClr val="036503"/>
                        </a:solidFill>
                        <a:effectLst/>
                        <a:latin typeface="Georgia" panose="02040502050405020303" pitchFamily="18" charset="0"/>
                      </a:endParaRPr>
                    </a:p>
                  </a:txBody>
                  <a:tcPr marL="7388" marR="7388" marT="73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192079">
                <a:tc>
                  <a:txBody>
                    <a:bodyPr/>
                    <a:lstStyle/>
                    <a:p>
                      <a:pPr algn="r" fontAlgn="b"/>
                      <a:r>
                        <a:rPr lang="en-US" sz="1400" b="0" i="0" u="none" strike="noStrike">
                          <a:solidFill>
                            <a:srgbClr val="000000"/>
                          </a:solidFill>
                          <a:effectLst/>
                          <a:latin typeface="Georgia" panose="02040502050405020303" pitchFamily="18" charset="0"/>
                        </a:rPr>
                        <a:t>Savings</a:t>
                      </a:r>
                    </a:p>
                  </a:txBody>
                  <a:tcPr marL="7388" marR="7388" marT="738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1" i="0" u="none" strike="noStrike" dirty="0" smtClean="0">
                          <a:solidFill>
                            <a:srgbClr val="036503"/>
                          </a:solidFill>
                          <a:effectLst/>
                          <a:latin typeface="Georgia" panose="02040502050405020303" pitchFamily="18" charset="0"/>
                        </a:rPr>
                        <a:t>$784,351.66</a:t>
                      </a:r>
                      <a:endParaRPr lang="en-US" sz="1400" b="1" i="0" u="none" strike="noStrike" dirty="0">
                        <a:solidFill>
                          <a:srgbClr val="036503"/>
                        </a:solidFill>
                        <a:effectLst/>
                        <a:latin typeface="Georgia" panose="02040502050405020303" pitchFamily="18" charset="0"/>
                      </a:endParaRPr>
                    </a:p>
                  </a:txBody>
                  <a:tcPr marL="7388" marR="7388" marT="738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400" b="1" i="0" u="none" strike="noStrike" dirty="0" smtClean="0">
                          <a:solidFill>
                            <a:srgbClr val="036503"/>
                          </a:solidFill>
                          <a:effectLst/>
                          <a:latin typeface="Georgia" panose="02040502050405020303" pitchFamily="18" charset="0"/>
                        </a:rPr>
                        <a:t>$179,102.66</a:t>
                      </a:r>
                      <a:endParaRPr lang="en-US" sz="1400" b="1" i="0" u="none" strike="noStrike" dirty="0">
                        <a:solidFill>
                          <a:srgbClr val="036503"/>
                        </a:solidFill>
                        <a:effectLst/>
                        <a:latin typeface="Georgia" panose="02040502050405020303" pitchFamily="18" charset="0"/>
                      </a:endParaRPr>
                    </a:p>
                  </a:txBody>
                  <a:tcPr marL="7388" marR="7388" marT="738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sp>
        <p:nvSpPr>
          <p:cNvPr id="3" name="Rectangle 2"/>
          <p:cNvSpPr/>
          <p:nvPr/>
        </p:nvSpPr>
        <p:spPr>
          <a:xfrm>
            <a:off x="11125200" y="5105400"/>
            <a:ext cx="556260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75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p:cNvSpPr/>
          <p:nvPr/>
        </p:nvSpPr>
        <p:spPr>
          <a:xfrm>
            <a:off x="2819400" y="3733800"/>
            <a:ext cx="3124200" cy="393357"/>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6" name="TextBox 25"/>
          <p:cNvSpPr txBox="1"/>
          <p:nvPr/>
        </p:nvSpPr>
        <p:spPr>
          <a:xfrm>
            <a:off x="9144000" y="47377"/>
            <a:ext cx="9144000" cy="707886"/>
          </a:xfrm>
          <a:prstGeom prst="rect">
            <a:avLst/>
          </a:prstGeom>
          <a:noFill/>
        </p:spPr>
        <p:txBody>
          <a:bodyPr wrap="square" rtlCol="0">
            <a:spAutoFit/>
          </a:bodyPr>
          <a:lstStyle/>
          <a:p>
            <a:pPr algn="ctr"/>
            <a:r>
              <a:rPr lang="en-US" sz="4000" cap="small" dirty="0" smtClean="0">
                <a:latin typeface="Georgia" panose="02040502050405020303" pitchFamily="18" charset="0"/>
              </a:rPr>
              <a:t>Energy &amp; Emissions Comparison</a:t>
            </a:r>
            <a:endParaRPr lang="en-US" sz="4000" cap="small" dirty="0">
              <a:latin typeface="Georgia" panose="02040502050405020303" pitchFamily="18" charset="0"/>
            </a:endParaRPr>
          </a:p>
        </p:txBody>
      </p:sp>
      <p:sp>
        <p:nvSpPr>
          <p:cNvPr id="23" name="TextBox 22"/>
          <p:cNvSpPr txBox="1"/>
          <p:nvPr/>
        </p:nvSpPr>
        <p:spPr>
          <a:xfrm>
            <a:off x="10287000" y="4575120"/>
            <a:ext cx="7696200" cy="1600438"/>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Low </a:t>
            </a:r>
            <a:r>
              <a:rPr lang="en-US" cap="small" dirty="0" err="1" smtClean="0">
                <a:latin typeface="Georgia" panose="02040502050405020303" pitchFamily="18" charset="0"/>
              </a:rPr>
              <a:t>Nox</a:t>
            </a:r>
            <a:r>
              <a:rPr lang="en-US" cap="small" dirty="0" smtClean="0">
                <a:latin typeface="Georgia" panose="02040502050405020303" pitchFamily="18" charset="0"/>
              </a:rPr>
              <a:t> Burner For Boilers – 30 ppm, 40 ppm For 	Proposed</a:t>
            </a:r>
          </a:p>
          <a:p>
            <a:pPr>
              <a:spcAft>
                <a:spcPts val="600"/>
              </a:spcAft>
            </a:pPr>
            <a:r>
              <a:rPr lang="en-US" cap="small" dirty="0" smtClean="0">
                <a:latin typeface="Georgia" panose="02040502050405020303" pitchFamily="18" charset="0"/>
              </a:rPr>
              <a:t>VRF Only uses Natural Gas for DOAS unit</a:t>
            </a:r>
          </a:p>
          <a:p>
            <a:pPr>
              <a:spcAft>
                <a:spcPts val="600"/>
              </a:spcAft>
            </a:pPr>
            <a:r>
              <a:rPr lang="en-US" cap="small" dirty="0" smtClean="0">
                <a:latin typeface="Georgia" panose="02040502050405020303" pitchFamily="18" charset="0"/>
              </a:rPr>
              <a:t>WSHP saves 51% on natural gas, VRF saves 72%</a:t>
            </a:r>
            <a:endParaRPr lang="en-US" cap="small" dirty="0">
              <a:latin typeface="Georgia" panose="02040502050405020303" pitchFamily="18" charset="0"/>
            </a:endParaRPr>
          </a:p>
        </p:txBody>
      </p:sp>
      <p:sp>
        <p:nvSpPr>
          <p:cNvPr id="8" name="TextBox 7"/>
          <p:cNvSpPr txBox="1"/>
          <p:nvPr/>
        </p:nvSpPr>
        <p:spPr>
          <a:xfrm>
            <a:off x="18592800" y="1295400"/>
            <a:ext cx="1905000" cy="769441"/>
          </a:xfrm>
          <a:prstGeom prst="rect">
            <a:avLst/>
          </a:prstGeom>
          <a:noFill/>
        </p:spPr>
        <p:txBody>
          <a:bodyPr wrap="square" rtlCol="0">
            <a:spAutoFit/>
          </a:bodyPr>
          <a:lstStyle/>
          <a:p>
            <a:r>
              <a:rPr lang="en-US" cap="small" dirty="0" smtClean="0">
                <a:latin typeface="Georgia" panose="02040502050405020303" pitchFamily="18" charset="0"/>
              </a:rPr>
              <a:t>Electricity</a:t>
            </a:r>
          </a:p>
          <a:p>
            <a:r>
              <a:rPr lang="en-US" cap="small" dirty="0" smtClean="0">
                <a:latin typeface="Georgia" panose="02040502050405020303" pitchFamily="18" charset="0"/>
              </a:rPr>
              <a:t>Consumption </a:t>
            </a:r>
            <a:endParaRPr lang="en-US" cap="small" dirty="0">
              <a:latin typeface="Georgia" panose="02040502050405020303" pitchFamily="18" charset="0"/>
            </a:endParaRPr>
          </a:p>
        </p:txBody>
      </p:sp>
      <p:sp>
        <p:nvSpPr>
          <p:cNvPr id="10" name="Rectangle 9"/>
          <p:cNvSpPr/>
          <p:nvPr/>
        </p:nvSpPr>
        <p:spPr>
          <a:xfrm>
            <a:off x="22041465" y="3048000"/>
            <a:ext cx="3505200" cy="228600"/>
          </a:xfrm>
          <a:prstGeom prst="rect">
            <a:avLst/>
          </a:prstGeom>
          <a:solidFill>
            <a:srgbClr val="72AAF0"/>
          </a:solidFill>
          <a:ln>
            <a:solidFill>
              <a:srgbClr val="72A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8592800" y="3805679"/>
            <a:ext cx="1905000" cy="769441"/>
          </a:xfrm>
          <a:prstGeom prst="rect">
            <a:avLst/>
          </a:prstGeom>
          <a:noFill/>
        </p:spPr>
        <p:txBody>
          <a:bodyPr wrap="square" rtlCol="0">
            <a:spAutoFit/>
          </a:bodyPr>
          <a:lstStyle/>
          <a:p>
            <a:r>
              <a:rPr lang="en-US" cap="small" dirty="0" smtClean="0"/>
              <a:t>Natural Gas</a:t>
            </a:r>
          </a:p>
          <a:p>
            <a:r>
              <a:rPr lang="en-US" cap="small" dirty="0" smtClean="0">
                <a:latin typeface="Georgia" panose="02040502050405020303" pitchFamily="18" charset="0"/>
              </a:rPr>
              <a:t>Consumption</a:t>
            </a:r>
            <a:r>
              <a:rPr lang="en-US" cap="small" dirty="0" smtClean="0"/>
              <a:t> </a:t>
            </a:r>
            <a:endParaRPr lang="en-US" cap="small" dirty="0"/>
          </a:p>
        </p:txBody>
      </p:sp>
      <p:sp>
        <p:nvSpPr>
          <p:cNvPr id="16" name="TextBox 15"/>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18" name="Chart 17"/>
          <p:cNvGraphicFramePr>
            <a:graphicFrameLocks/>
          </p:cNvGraphicFramePr>
          <p:nvPr>
            <p:extLst>
              <p:ext uri="{D42A27DB-BD31-4B8C-83A1-F6EECF244321}">
                <p14:modId xmlns:p14="http://schemas.microsoft.com/office/powerpoint/2010/main" val="1730482693"/>
              </p:ext>
            </p:extLst>
          </p:nvPr>
        </p:nvGraphicFramePr>
        <p:xfrm>
          <a:off x="20497800" y="47376"/>
          <a:ext cx="6705600" cy="3686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a:graphicFrameLocks/>
          </p:cNvGraphicFramePr>
          <p:nvPr>
            <p:extLst>
              <p:ext uri="{D42A27DB-BD31-4B8C-83A1-F6EECF244321}">
                <p14:modId xmlns:p14="http://schemas.microsoft.com/office/powerpoint/2010/main" val="1496606940"/>
              </p:ext>
            </p:extLst>
          </p:nvPr>
        </p:nvGraphicFramePr>
        <p:xfrm>
          <a:off x="20497800" y="3278470"/>
          <a:ext cx="6781800" cy="34747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a:graphicFrameLocks/>
          </p:cNvGraphicFramePr>
          <p:nvPr>
            <p:extLst>
              <p:ext uri="{D42A27DB-BD31-4B8C-83A1-F6EECF244321}">
                <p14:modId xmlns:p14="http://schemas.microsoft.com/office/powerpoint/2010/main" val="1509998420"/>
              </p:ext>
            </p:extLst>
          </p:nvPr>
        </p:nvGraphicFramePr>
        <p:xfrm>
          <a:off x="10287000" y="907707"/>
          <a:ext cx="7099578" cy="36607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6618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4" name="Rectangle 143"/>
          <p:cNvSpPr/>
          <p:nvPr/>
        </p:nvSpPr>
        <p:spPr>
          <a:xfrm>
            <a:off x="2456543" y="4141444"/>
            <a:ext cx="3410857" cy="413534"/>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5" name="TextBox 144"/>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Structural Breadth</a:t>
            </a:r>
            <a:endParaRPr lang="en-US" sz="4000" cap="small" dirty="0">
              <a:latin typeface="Georgia" panose="02040502050405020303" pitchFamily="18" charset="0"/>
            </a:endParaRPr>
          </a:p>
        </p:txBody>
      </p:sp>
      <p:pic>
        <p:nvPicPr>
          <p:cNvPr id="10" name="Picture 9"/>
          <p:cNvPicPr>
            <a:picLocks noChangeAspect="1"/>
          </p:cNvPicPr>
          <p:nvPr/>
        </p:nvPicPr>
        <p:blipFill>
          <a:blip r:embed="rId4"/>
          <a:stretch>
            <a:fillRect/>
          </a:stretch>
        </p:blipFill>
        <p:spPr>
          <a:xfrm>
            <a:off x="21488400" y="1067824"/>
            <a:ext cx="2971800" cy="2535347"/>
          </a:xfrm>
          <a:prstGeom prst="rect">
            <a:avLst/>
          </a:prstGeom>
        </p:spPr>
      </p:pic>
      <p:sp>
        <p:nvSpPr>
          <p:cNvPr id="3" name="Rectangle 2"/>
          <p:cNvSpPr/>
          <p:nvPr/>
        </p:nvSpPr>
        <p:spPr>
          <a:xfrm>
            <a:off x="21945600" y="1591602"/>
            <a:ext cx="914400" cy="10982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210800" y="4572001"/>
            <a:ext cx="7696200" cy="2015936"/>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Cost Savings of $4,248 for reducing load</a:t>
            </a:r>
          </a:p>
          <a:p>
            <a:pPr>
              <a:spcAft>
                <a:spcPts val="600"/>
              </a:spcAft>
            </a:pPr>
            <a:r>
              <a:rPr lang="en-US" cap="small" dirty="0" smtClean="0">
                <a:latin typeface="Georgia" panose="02040502050405020303" pitchFamily="18" charset="0"/>
              </a:rPr>
              <a:t>Original AHUs had 22,000 </a:t>
            </a:r>
            <a:r>
              <a:rPr lang="en-US" cap="small" dirty="0" err="1" smtClean="0">
                <a:latin typeface="Georgia" panose="02040502050405020303" pitchFamily="18" charset="0"/>
              </a:rPr>
              <a:t>lb</a:t>
            </a:r>
            <a:r>
              <a:rPr lang="en-US" cap="small" dirty="0" smtClean="0">
                <a:latin typeface="Georgia" panose="02040502050405020303" pitchFamily="18" charset="0"/>
              </a:rPr>
              <a:t> operating weight</a:t>
            </a:r>
          </a:p>
          <a:p>
            <a:pPr>
              <a:spcAft>
                <a:spcPts val="600"/>
              </a:spcAft>
            </a:pPr>
            <a:r>
              <a:rPr lang="en-US" cap="small" dirty="0" smtClean="0">
                <a:latin typeface="Georgia" panose="02040502050405020303" pitchFamily="18" charset="0"/>
              </a:rPr>
              <a:t>Downsized structural system by eliminating anti-force 	protection &amp; progress collapse resistance loads</a:t>
            </a:r>
          </a:p>
          <a:p>
            <a:pPr>
              <a:spcAft>
                <a:spcPts val="600"/>
              </a:spcAft>
            </a:pPr>
            <a:r>
              <a:rPr lang="en-US" cap="small" dirty="0" smtClean="0">
                <a:latin typeface="Georgia" panose="02040502050405020303" pitchFamily="18" charset="0"/>
              </a:rPr>
              <a:t>Analysis complies with ACI 318 &amp; Direct Design Method</a:t>
            </a:r>
          </a:p>
        </p:txBody>
      </p:sp>
      <p:graphicFrame>
        <p:nvGraphicFramePr>
          <p:cNvPr id="6" name="Table 5"/>
          <p:cNvGraphicFramePr>
            <a:graphicFrameLocks noGrp="1"/>
          </p:cNvGraphicFramePr>
          <p:nvPr>
            <p:extLst>
              <p:ext uri="{D42A27DB-BD31-4B8C-83A1-F6EECF244321}">
                <p14:modId xmlns:p14="http://schemas.microsoft.com/office/powerpoint/2010/main" val="926806938"/>
              </p:ext>
            </p:extLst>
          </p:nvPr>
        </p:nvGraphicFramePr>
        <p:xfrm>
          <a:off x="19431000" y="3887212"/>
          <a:ext cx="6858000" cy="1878330"/>
        </p:xfrm>
        <a:graphic>
          <a:graphicData uri="http://schemas.openxmlformats.org/drawingml/2006/table">
            <a:tbl>
              <a:tblPr/>
              <a:tblGrid>
                <a:gridCol w="2743200"/>
                <a:gridCol w="1752600"/>
                <a:gridCol w="914400"/>
                <a:gridCol w="1447800"/>
              </a:tblGrid>
              <a:tr h="781050">
                <a:tc>
                  <a:txBody>
                    <a:bodyPr/>
                    <a:lstStyle/>
                    <a:p>
                      <a:pPr algn="ctr" fontAlgn="ctr"/>
                      <a:r>
                        <a:rPr lang="en-US" sz="1800" b="0" i="0" u="none" strike="noStrike" dirty="0">
                          <a:solidFill>
                            <a:srgbClr val="000000"/>
                          </a:solidFill>
                          <a:effectLst/>
                          <a:latin typeface="Georgia" panose="02040502050405020303" pitchFamily="18" charset="0"/>
                        </a:rPr>
                        <a:t>Equipment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dirty="0">
                          <a:solidFill>
                            <a:srgbClr val="000000"/>
                          </a:solidFill>
                          <a:effectLst/>
                          <a:latin typeface="Georgia" panose="02040502050405020303" pitchFamily="18" charset="0"/>
                        </a:rPr>
                        <a:t>Cooling Capacity (Btu/h)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fontAlgn="ctr"/>
                      <a:r>
                        <a:rPr lang="en-US" sz="1800" b="0" i="0" u="none" strike="noStrike">
                          <a:solidFill>
                            <a:srgbClr val="000000"/>
                          </a:solidFill>
                          <a:effectLst/>
                          <a:latin typeface="Georgia" panose="02040502050405020303" pitchFamily="18" charset="0"/>
                        </a:rPr>
                        <a:t>Operating Weight (lb)</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257175">
                <a:tc rowSpan="2">
                  <a:txBody>
                    <a:bodyPr/>
                    <a:lstStyle/>
                    <a:p>
                      <a:pPr algn="ctr" fontAlgn="ctr"/>
                      <a:r>
                        <a:rPr lang="en-US" sz="1800" b="0" i="0" u="none" strike="noStrike">
                          <a:solidFill>
                            <a:srgbClr val="000000"/>
                          </a:solidFill>
                          <a:effectLst/>
                          <a:latin typeface="Georgia" panose="02040502050405020303" pitchFamily="18" charset="0"/>
                        </a:rPr>
                        <a:t>Outdoor Condensing Unit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72,000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4,972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vMerge="1">
                  <a:txBody>
                    <a:bodyPr/>
                    <a:lstStyle/>
                    <a:p>
                      <a:endParaRPr lang="en-US"/>
                    </a:p>
                  </a:txBody>
                  <a:tcPr/>
                </a:tc>
                <a:tc>
                  <a:txBody>
                    <a:bodyPr/>
                    <a:lstStyle/>
                    <a:p>
                      <a:pPr algn="r" fontAlgn="b"/>
                      <a:r>
                        <a:rPr lang="en-US" sz="1800" b="0" i="0" u="none" strike="noStrike">
                          <a:solidFill>
                            <a:srgbClr val="000000"/>
                          </a:solidFill>
                          <a:effectLst/>
                          <a:latin typeface="Georgia" panose="02040502050405020303" pitchFamily="18" charset="0"/>
                        </a:rPr>
                        <a:t>96,000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2,865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a:txBody>
                    <a:bodyPr/>
                    <a:lstStyle/>
                    <a:p>
                      <a:pPr algn="l" fontAlgn="b"/>
                      <a:r>
                        <a:rPr lang="en-US" sz="1800" b="0" i="0" u="none" strike="noStrike">
                          <a:solidFill>
                            <a:srgbClr val="000000"/>
                          </a:solidFill>
                          <a:effectLst/>
                          <a:latin typeface="Georgia" panose="02040502050405020303" pitchFamily="18" charset="0"/>
                        </a:rPr>
                        <a:t>L5 DOAS Unit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360,000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4,284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b"/>
                      <a:r>
                        <a:rPr lang="en-US" sz="1800" b="0" i="0" u="none" strike="noStrike">
                          <a:solidFill>
                            <a:srgbClr val="000000"/>
                          </a:solidFill>
                          <a:effectLst/>
                          <a:latin typeface="Georgia" panose="02040502050405020303" pitchFamily="18" charset="0"/>
                        </a:rPr>
                        <a:t>L6 DOAS Unit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300,000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Georgia" panose="02040502050405020303"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Georgia" panose="02040502050405020303" pitchFamily="18" charset="0"/>
                        </a:rPr>
                        <a:t>4,282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95461364"/>
              </p:ext>
            </p:extLst>
          </p:nvPr>
        </p:nvGraphicFramePr>
        <p:xfrm>
          <a:off x="10191750" y="3036433"/>
          <a:ext cx="7507794" cy="1133475"/>
        </p:xfrm>
        <a:graphic>
          <a:graphicData uri="http://schemas.openxmlformats.org/drawingml/2006/table">
            <a:tbl>
              <a:tblPr/>
              <a:tblGrid>
                <a:gridCol w="1676400"/>
                <a:gridCol w="1600200"/>
                <a:gridCol w="1371600"/>
                <a:gridCol w="1371600"/>
                <a:gridCol w="1487994"/>
              </a:tblGrid>
              <a:tr h="257175">
                <a:tc rowSpan="2">
                  <a:txBody>
                    <a:bodyPr/>
                    <a:lstStyle/>
                    <a:p>
                      <a:pPr algn="ctr" fontAlgn="ctr"/>
                      <a:r>
                        <a:rPr lang="en-US" sz="1600" b="0" i="0" u="none" strike="noStrike" dirty="0">
                          <a:solidFill>
                            <a:srgbClr val="000000"/>
                          </a:solidFill>
                          <a:effectLst/>
                          <a:latin typeface="Georgia" panose="02040502050405020303" pitchFamily="18" charset="0"/>
                        </a:rPr>
                        <a:t>Design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gridSpan="2">
                  <a:txBody>
                    <a:bodyPr/>
                    <a:lstStyle/>
                    <a:p>
                      <a:pPr algn="ctr" fontAlgn="b"/>
                      <a:r>
                        <a:rPr lang="en-US" sz="1600" b="0" i="0" u="none" strike="noStrike">
                          <a:solidFill>
                            <a:srgbClr val="000000"/>
                          </a:solidFill>
                          <a:effectLst/>
                          <a:latin typeface="Georgia" panose="02040502050405020303" pitchFamily="18" charset="0"/>
                        </a:rPr>
                        <a:t>Column Strip</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gridSpan="2">
                  <a:txBody>
                    <a:bodyPr/>
                    <a:lstStyle/>
                    <a:p>
                      <a:pPr algn="ctr" fontAlgn="b"/>
                      <a:r>
                        <a:rPr lang="en-US" sz="1600" b="0" i="0" u="none" strike="noStrike">
                          <a:solidFill>
                            <a:srgbClr val="000000"/>
                          </a:solidFill>
                          <a:effectLst/>
                          <a:latin typeface="Georgia" panose="02040502050405020303" pitchFamily="18" charset="0"/>
                        </a:rPr>
                        <a:t>Middle Strip</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r>
              <a:tr h="352425">
                <a:tc vMerge="1">
                  <a:txBody>
                    <a:bodyPr/>
                    <a:lstStyle/>
                    <a:p>
                      <a:endParaRPr lang="en-US"/>
                    </a:p>
                  </a:txBody>
                  <a:tcPr/>
                </a:tc>
                <a:tc>
                  <a:txBody>
                    <a:bodyPr/>
                    <a:lstStyle/>
                    <a:p>
                      <a:pPr algn="l" fontAlgn="b"/>
                      <a:r>
                        <a:rPr lang="en-US" sz="1600" b="0" i="0" u="none" strike="noStrike">
                          <a:solidFill>
                            <a:srgbClr val="000000"/>
                          </a:solidFill>
                          <a:effectLst/>
                          <a:latin typeface="Georgia" panose="02040502050405020303" pitchFamily="18" charset="0"/>
                        </a:rPr>
                        <a:t>Neg. Moment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dirty="0">
                          <a:solidFill>
                            <a:srgbClr val="000000"/>
                          </a:solidFill>
                          <a:effectLst/>
                          <a:latin typeface="Georgia" panose="02040502050405020303" pitchFamily="18" charset="0"/>
                        </a:rPr>
                        <a:t>Pos. Moment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dirty="0">
                          <a:solidFill>
                            <a:srgbClr val="000000"/>
                          </a:solidFill>
                          <a:effectLst/>
                          <a:latin typeface="Georgia" panose="02040502050405020303" pitchFamily="18" charset="0"/>
                        </a:rPr>
                        <a:t>Neg. Moment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Pos. Moment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257175">
                <a:tc>
                  <a:txBody>
                    <a:bodyPr/>
                    <a:lstStyle/>
                    <a:p>
                      <a:pPr algn="l" fontAlgn="b"/>
                      <a:r>
                        <a:rPr lang="en-US" sz="1600" b="0" i="0" u="none" strike="noStrike">
                          <a:solidFill>
                            <a:srgbClr val="000000"/>
                          </a:solidFill>
                          <a:effectLst/>
                          <a:latin typeface="Georgia" panose="02040502050405020303" pitchFamily="18" charset="0"/>
                        </a:rPr>
                        <a:t>Baseline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11 (#11)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18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Georgia" panose="02040502050405020303" pitchFamily="18" charset="0"/>
                        </a:rPr>
                        <a:t>24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Georgia" panose="02040502050405020303" pitchFamily="18" charset="0"/>
                        </a:rPr>
                        <a:t>18 (#11)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b"/>
                      <a:r>
                        <a:rPr lang="en-US" sz="1600" b="0" i="0" u="none" strike="noStrike">
                          <a:solidFill>
                            <a:srgbClr val="000000"/>
                          </a:solidFill>
                          <a:effectLst/>
                          <a:latin typeface="Georgia" panose="02040502050405020303" pitchFamily="18" charset="0"/>
                        </a:rPr>
                        <a:t>Reduced Load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16 (#7)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18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12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Georgia" panose="02040502050405020303" pitchFamily="18" charset="0"/>
                        </a:rPr>
                        <a:t>14 (#6)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849994711"/>
              </p:ext>
            </p:extLst>
          </p:nvPr>
        </p:nvGraphicFramePr>
        <p:xfrm>
          <a:off x="9715500" y="1384969"/>
          <a:ext cx="8153400" cy="1304925"/>
        </p:xfrm>
        <a:graphic>
          <a:graphicData uri="http://schemas.openxmlformats.org/drawingml/2006/table">
            <a:tbl>
              <a:tblPr/>
              <a:tblGrid>
                <a:gridCol w="1600200"/>
                <a:gridCol w="1066800"/>
                <a:gridCol w="685800"/>
                <a:gridCol w="838200"/>
                <a:gridCol w="1143000"/>
                <a:gridCol w="914400"/>
                <a:gridCol w="838200"/>
                <a:gridCol w="1066800"/>
              </a:tblGrid>
              <a:tr h="266700">
                <a:tc>
                  <a:txBody>
                    <a:bodyPr/>
                    <a:lstStyle/>
                    <a:p>
                      <a:pPr algn="l" fontAlgn="b"/>
                      <a:r>
                        <a:rPr lang="en-US" sz="1600" b="0" i="0" u="none" strike="noStrike" dirty="0">
                          <a:solidFill>
                            <a:srgbClr val="000000"/>
                          </a:solidFill>
                          <a:effectLst/>
                          <a:latin typeface="Georgia" panose="02040502050405020303" pitchFamily="18"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Rebar Size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lb/ft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Number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Weight (lb)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Cost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dirty="0">
                          <a:solidFill>
                            <a:srgbClr val="000000"/>
                          </a:solidFill>
                          <a:effectLst/>
                          <a:latin typeface="Georgia" panose="02040502050405020303" pitchFamily="18" charset="0"/>
                        </a:rPr>
                        <a:t>Savings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257175">
                <a:tc rowSpan="2">
                  <a:txBody>
                    <a:bodyPr/>
                    <a:lstStyle/>
                    <a:p>
                      <a:pPr algn="ctr" fontAlgn="ctr"/>
                      <a:r>
                        <a:rPr lang="en-US" sz="1600" b="0" i="0" u="none" strike="noStrike">
                          <a:solidFill>
                            <a:srgbClr val="000000"/>
                          </a:solidFill>
                          <a:effectLst/>
                          <a:latin typeface="Georgia" panose="02040502050405020303" pitchFamily="18" charset="0"/>
                        </a:rPr>
                        <a:t>Baseline Design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Georgia" panose="02040502050405020303" pitchFamily="18"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1,219.9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$1,205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600" b="0" i="0" u="none" strike="noStrike">
                          <a:solidFill>
                            <a:srgbClr val="000000"/>
                          </a:solidFill>
                          <a:effectLst/>
                          <a:latin typeface="Georgia" panose="02040502050405020303" pitchFamily="18" charset="0"/>
                        </a:rPr>
                        <a:t>$7,542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800" b="1" i="0" u="none" strike="noStrike" dirty="0">
                          <a:solidFill>
                            <a:srgbClr val="048604"/>
                          </a:solidFill>
                          <a:effectLst/>
                          <a:latin typeface="Georgia" panose="02040502050405020303" pitchFamily="18" charset="0"/>
                        </a:rPr>
                        <a:t>$4,248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257175">
                <a:tc vMerge="1">
                  <a:txBody>
                    <a:bodyPr/>
                    <a:lstStyle/>
                    <a:p>
                      <a:endParaRPr lang="en-US"/>
                    </a:p>
                  </a:txBody>
                  <a:tcPr/>
                </a:tc>
                <a:tc>
                  <a:txBody>
                    <a:bodyPr/>
                    <a:lstStyle/>
                    <a:p>
                      <a:pPr algn="l" fontAlgn="b"/>
                      <a:r>
                        <a:rPr lang="en-US" sz="1600" b="0" i="0" u="none" strike="noStrike">
                          <a:solidFill>
                            <a:srgbClr val="000000"/>
                          </a:solidFill>
                          <a:effectLst/>
                          <a:latin typeface="Georgia" panose="02040502050405020303" pitchFamily="18" charset="0"/>
                        </a:rPr>
                        <a:t>#11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8,443.7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$6,337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57175">
                <a:tc rowSpan="2">
                  <a:txBody>
                    <a:bodyPr/>
                    <a:lstStyle/>
                    <a:p>
                      <a:pPr algn="ctr" fontAlgn="ctr"/>
                      <a:r>
                        <a:rPr lang="en-US" sz="1600" b="0" i="0" u="none" strike="noStrike">
                          <a:solidFill>
                            <a:srgbClr val="000000"/>
                          </a:solidFill>
                          <a:effectLst/>
                          <a:latin typeface="Georgia" panose="02040502050405020303" pitchFamily="18" charset="0"/>
                        </a:rPr>
                        <a:t>Proposed Design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2,236.5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$2,209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600" b="0" i="0" u="none" strike="noStrike">
                          <a:solidFill>
                            <a:srgbClr val="000000"/>
                          </a:solidFill>
                          <a:effectLst/>
                          <a:latin typeface="Georgia" panose="02040502050405020303" pitchFamily="18" charset="0"/>
                        </a:rPr>
                        <a:t>$3,294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66700">
                <a:tc vMerge="1">
                  <a:txBody>
                    <a:bodyPr/>
                    <a:lstStyle/>
                    <a:p>
                      <a:endParaRPr lang="en-US"/>
                    </a:p>
                  </a:txBody>
                  <a:tcPr/>
                </a:tc>
                <a:tc>
                  <a:txBody>
                    <a:bodyPr/>
                    <a:lstStyle/>
                    <a:p>
                      <a:pPr algn="l" fontAlgn="b"/>
                      <a:r>
                        <a:rPr lang="en-US" sz="1600" b="0" i="0" u="none" strike="noStrike">
                          <a:solidFill>
                            <a:srgbClr val="000000"/>
                          </a:solidFill>
                          <a:effectLst/>
                          <a:latin typeface="Georgia" panose="02040502050405020303" pitchFamily="18" charset="0"/>
                        </a:rPr>
                        <a:t>#8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2.66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1,445.8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$1,085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
        <p:nvSpPr>
          <p:cNvPr id="12" name="TextBox 11"/>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Tree>
    <p:extLst>
      <p:ext uri="{BB962C8B-B14F-4D97-AF65-F5344CB8AC3E}">
        <p14:creationId xmlns:p14="http://schemas.microsoft.com/office/powerpoint/2010/main" val="3549882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444262" y="4572001"/>
            <a:ext cx="3733800" cy="381000"/>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5" name="TextBox 144"/>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Construction Breadth</a:t>
            </a:r>
            <a:endParaRPr lang="en-US" sz="4000" cap="small" dirty="0">
              <a:latin typeface="Georgia" panose="02040502050405020303"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939723062"/>
              </p:ext>
            </p:extLst>
          </p:nvPr>
        </p:nvGraphicFramePr>
        <p:xfrm>
          <a:off x="18650857" y="1143000"/>
          <a:ext cx="8534400" cy="3021330"/>
        </p:xfrm>
        <a:graphic>
          <a:graphicData uri="http://schemas.openxmlformats.org/drawingml/2006/table">
            <a:tbl>
              <a:tblPr/>
              <a:tblGrid>
                <a:gridCol w="2304143"/>
                <a:gridCol w="1143000"/>
                <a:gridCol w="1066800"/>
                <a:gridCol w="1124857"/>
                <a:gridCol w="914400"/>
                <a:gridCol w="990600"/>
                <a:gridCol w="990600"/>
              </a:tblGrid>
              <a:tr h="209550">
                <a:tc rowSpan="3">
                  <a:txBody>
                    <a:bodyPr/>
                    <a:lstStyle/>
                    <a:p>
                      <a:pPr algn="ctr" fontAlgn="ctr"/>
                      <a:r>
                        <a:rPr lang="en-US" sz="1600" b="0" i="0" u="none" strike="noStrike" dirty="0">
                          <a:solidFill>
                            <a:srgbClr val="000000"/>
                          </a:solidFill>
                          <a:effectLst/>
                          <a:latin typeface="Georgia" panose="02040502050405020303" pitchFamily="18" charset="0"/>
                        </a:rPr>
                        <a:t>Task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gridSpan="6">
                  <a:txBody>
                    <a:bodyPr/>
                    <a:lstStyle/>
                    <a:p>
                      <a:pPr algn="ctr" fontAlgn="b"/>
                      <a:r>
                        <a:rPr lang="en-US" sz="1600" b="0" i="0" u="none" strike="noStrike" dirty="0">
                          <a:solidFill>
                            <a:srgbClr val="000000"/>
                          </a:solidFill>
                          <a:effectLst/>
                          <a:latin typeface="Georgia" panose="02040502050405020303" pitchFamily="18" charset="0"/>
                        </a:rPr>
                        <a:t>Duration - Man Days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9550">
                <a:tc vMerge="1">
                  <a:txBody>
                    <a:bodyPr/>
                    <a:lstStyle/>
                    <a:p>
                      <a:endParaRPr lang="en-US"/>
                    </a:p>
                  </a:txBody>
                  <a:tcPr/>
                </a:tc>
                <a:tc gridSpan="2">
                  <a:txBody>
                    <a:bodyPr/>
                    <a:lstStyle/>
                    <a:p>
                      <a:pPr algn="ctr" fontAlgn="b"/>
                      <a:r>
                        <a:rPr lang="en-US" sz="1600" b="0" i="0" u="none" strike="noStrike" dirty="0" smtClean="0">
                          <a:solidFill>
                            <a:srgbClr val="000000"/>
                          </a:solidFill>
                          <a:effectLst/>
                          <a:latin typeface="Georgia" panose="02040502050405020303" pitchFamily="18" charset="0"/>
                        </a:rPr>
                        <a:t>Baseline</a:t>
                      </a:r>
                      <a:endParaRPr lang="en-US" sz="1600" b="0" i="0" u="none" strike="noStrike" dirty="0">
                        <a:solidFill>
                          <a:srgbClr val="000000"/>
                        </a:solidFill>
                        <a:effectLst/>
                        <a:latin typeface="Georgia" panose="02040502050405020303"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gridSpan="2">
                  <a:txBody>
                    <a:bodyPr/>
                    <a:lstStyle/>
                    <a:p>
                      <a:pPr algn="ctr" fontAlgn="b"/>
                      <a:r>
                        <a:rPr lang="en-US" sz="1600" b="0" i="0" u="none" strike="noStrike">
                          <a:solidFill>
                            <a:srgbClr val="000000"/>
                          </a:solidFill>
                          <a:effectLst/>
                          <a:latin typeface="Georgia" panose="02040502050405020303" pitchFamily="18" charset="0"/>
                        </a:rPr>
                        <a:t>VRF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gridSpan="2">
                  <a:txBody>
                    <a:bodyPr/>
                    <a:lstStyle/>
                    <a:p>
                      <a:pPr algn="ctr" fontAlgn="b"/>
                      <a:r>
                        <a:rPr lang="en-US" sz="1600" b="0" i="0" u="none" strike="noStrike">
                          <a:solidFill>
                            <a:srgbClr val="000000"/>
                          </a:solidFill>
                          <a:effectLst/>
                          <a:latin typeface="Georgia" panose="02040502050405020303" pitchFamily="18" charset="0"/>
                        </a:rPr>
                        <a:t>WSHP</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r>
              <a:tr h="400050">
                <a:tc vMerge="1">
                  <a:txBody>
                    <a:bodyPr/>
                    <a:lstStyle/>
                    <a:p>
                      <a:endParaRPr lang="en-US"/>
                    </a:p>
                  </a:txBody>
                  <a:tcPr/>
                </a:tc>
                <a:tc>
                  <a:txBody>
                    <a:bodyPr/>
                    <a:lstStyle/>
                    <a:p>
                      <a:pPr algn="l" fontAlgn="b"/>
                      <a:r>
                        <a:rPr lang="en-US" sz="1600" b="0" i="0" u="none" strike="noStrike" dirty="0">
                          <a:solidFill>
                            <a:srgbClr val="000000"/>
                          </a:solidFill>
                          <a:effectLst/>
                          <a:latin typeface="Georgia" panose="02040502050405020303" pitchFamily="18" charset="0"/>
                        </a:rPr>
                        <a:t>Man - Days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dirty="0">
                          <a:solidFill>
                            <a:srgbClr val="000000"/>
                          </a:solidFill>
                          <a:effectLst/>
                          <a:latin typeface="Georgia" panose="02040502050405020303" pitchFamily="18" charset="0"/>
                        </a:rPr>
                        <a:t>Total Days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dirty="0">
                          <a:solidFill>
                            <a:srgbClr val="000000"/>
                          </a:solidFill>
                          <a:effectLst/>
                          <a:latin typeface="Georgia" panose="02040502050405020303" pitchFamily="18" charset="0"/>
                        </a:rPr>
                        <a:t>Man - Days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Total Days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Man - Days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l" fontAlgn="b"/>
                      <a:r>
                        <a:rPr lang="en-US" sz="1600" b="0" i="0" u="none" strike="noStrike">
                          <a:solidFill>
                            <a:srgbClr val="000000"/>
                          </a:solidFill>
                          <a:effectLst/>
                          <a:latin typeface="Georgia" panose="02040502050405020303" pitchFamily="18" charset="0"/>
                        </a:rPr>
                        <a:t>Total Days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r>
              <a:tr h="200025">
                <a:tc>
                  <a:txBody>
                    <a:bodyPr/>
                    <a:lstStyle/>
                    <a:p>
                      <a:pPr algn="l" fontAlgn="b"/>
                      <a:r>
                        <a:rPr lang="en-US" sz="1600" b="0" i="0" u="none" strike="noStrike" dirty="0">
                          <a:solidFill>
                            <a:srgbClr val="000000"/>
                          </a:solidFill>
                          <a:effectLst/>
                          <a:latin typeface="Georgia" panose="02040502050405020303" pitchFamily="18" charset="0"/>
                        </a:rPr>
                        <a:t>FR&amp;P Interstitial Floors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79.96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600" b="0" i="0" u="none" strike="noStrike">
                          <a:solidFill>
                            <a:srgbClr val="000000"/>
                          </a:solidFill>
                          <a:effectLst/>
                          <a:latin typeface="Georgia" panose="02040502050405020303" pitchFamily="18" charset="0"/>
                        </a:rPr>
                        <a:t>Install Interstitial Floor Deck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65.36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0.00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600" b="0" i="0" u="none" strike="noStrike">
                          <a:solidFill>
                            <a:srgbClr val="000000"/>
                          </a:solidFill>
                          <a:effectLst/>
                          <a:latin typeface="Georgia" panose="02040502050405020303" pitchFamily="18" charset="0"/>
                        </a:rPr>
                        <a:t>Install terminal units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51.00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76.98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38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76.98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38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600" b="0" i="0" u="none" strike="noStrike">
                          <a:solidFill>
                            <a:srgbClr val="000000"/>
                          </a:solidFill>
                          <a:effectLst/>
                          <a:latin typeface="Georgia" panose="02040502050405020303" pitchFamily="18" charset="0"/>
                        </a:rPr>
                        <a:t>Piping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66.29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16.82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12.83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fontAlgn="b"/>
                      <a:r>
                        <a:rPr lang="en-US" sz="1600" b="0" i="0" u="none" strike="noStrike">
                          <a:solidFill>
                            <a:srgbClr val="000000"/>
                          </a:solidFill>
                          <a:effectLst/>
                          <a:latin typeface="Georgia" panose="02040502050405020303" pitchFamily="18" charset="0"/>
                        </a:rPr>
                        <a:t>Sheetmetal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32.00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21.33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21.33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l" fontAlgn="b"/>
                      <a:endParaRPr lang="en-US" sz="1600" b="0" i="0" u="none" strike="noStrike">
                        <a:solidFill>
                          <a:srgbClr val="000000"/>
                        </a:solidFill>
                        <a:effectLst/>
                        <a:latin typeface="Georgia" panose="02040502050405020303" pitchFamily="18" charset="0"/>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Georgia" panose="02040502050405020303" pitchFamily="18"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58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Georgia" panose="02040502050405020303" pitchFamily="18"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Georgia" panose="02040502050405020303" pitchFamily="18" charset="0"/>
                        </a:rPr>
                        <a:t>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Georgia" panose="02040502050405020303" pitchFamily="18"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Georgia" panose="02040502050405020303" pitchFamily="18" charset="0"/>
                        </a:rPr>
                        <a:t>62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50">
                <a:tc>
                  <a:txBody>
                    <a:bodyPr/>
                    <a:lstStyle/>
                    <a:p>
                      <a:pPr algn="l" fontAlgn="b"/>
                      <a:endParaRPr lang="en-US" sz="1600" b="0" i="0" u="none" strike="noStrike">
                        <a:solidFill>
                          <a:srgbClr val="000000"/>
                        </a:solidFill>
                        <a:effectLst/>
                        <a:latin typeface="Georgia" panose="02040502050405020303" pitchFamily="18"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r" fontAlgn="b"/>
                      <a:r>
                        <a:rPr lang="en-US" sz="1600" b="0" i="0" u="none" strike="noStrike" dirty="0">
                          <a:solidFill>
                            <a:srgbClr val="000000"/>
                          </a:solidFill>
                          <a:effectLst/>
                          <a:latin typeface="Georgia" panose="02040502050405020303" pitchFamily="18" charset="0"/>
                        </a:rPr>
                        <a:t>Difference in Duration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a:txBody>
                    <a:bodyPr/>
                    <a:lstStyle/>
                    <a:p>
                      <a:pPr algn="r" fontAlgn="b"/>
                      <a:r>
                        <a:rPr lang="en-US" sz="1600" b="1" i="0" u="none" strike="noStrike" dirty="0">
                          <a:solidFill>
                            <a:srgbClr val="FF0000"/>
                          </a:solidFill>
                          <a:effectLst/>
                          <a:latin typeface="Georgia" panose="02040502050405020303" pitchFamily="18"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l" fontAlgn="b"/>
                      <a:endParaRPr lang="en-US" sz="1600" b="0" i="0" u="none" strike="noStrike" dirty="0">
                        <a:solidFill>
                          <a:srgbClr val="000000"/>
                        </a:solidFill>
                        <a:effectLst/>
                        <a:latin typeface="Georgia" panose="02040502050405020303"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r" fontAlgn="b"/>
                      <a:r>
                        <a:rPr lang="en-US" sz="1600" b="1" i="0" u="none" strike="noStrike" dirty="0">
                          <a:solidFill>
                            <a:srgbClr val="FF0000"/>
                          </a:solidFill>
                          <a:effectLst/>
                          <a:latin typeface="Georgia" panose="02040502050405020303" pitchFamily="18"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sp>
        <p:nvSpPr>
          <p:cNvPr id="21" name="TextBox 20"/>
          <p:cNvSpPr txBox="1"/>
          <p:nvPr/>
        </p:nvSpPr>
        <p:spPr>
          <a:xfrm>
            <a:off x="10210800" y="4552951"/>
            <a:ext cx="7696200" cy="1938992"/>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Removing IBS floors gained 18 days</a:t>
            </a:r>
          </a:p>
          <a:p>
            <a:pPr>
              <a:spcAft>
                <a:spcPts val="600"/>
              </a:spcAft>
            </a:pPr>
            <a:r>
              <a:rPr lang="en-US" cap="small" dirty="0" smtClean="0">
                <a:latin typeface="Georgia" panose="02040502050405020303" pitchFamily="18" charset="0"/>
              </a:rPr>
              <a:t>Average installation rate of terminal units in a 	interstitial floor is 30 minutes quicker</a:t>
            </a:r>
          </a:p>
          <a:p>
            <a:pPr>
              <a:spcAft>
                <a:spcPts val="600"/>
              </a:spcAft>
            </a:pPr>
            <a:r>
              <a:rPr lang="en-US" cap="small" dirty="0" smtClean="0">
                <a:latin typeface="Georgia" panose="02040502050405020303" pitchFamily="18" charset="0"/>
              </a:rPr>
              <a:t>Piping Installation does not take interstitial floor into 	account</a:t>
            </a:r>
            <a:endParaRPr lang="en-US" cap="small" dirty="0"/>
          </a:p>
        </p:txBody>
      </p:sp>
      <p:sp>
        <p:nvSpPr>
          <p:cNvPr id="8" name="TextBox 7"/>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108934862"/>
              </p:ext>
            </p:extLst>
          </p:nvPr>
        </p:nvGraphicFramePr>
        <p:xfrm>
          <a:off x="9575800" y="952500"/>
          <a:ext cx="8331200" cy="3429000"/>
        </p:xfrm>
        <a:graphic>
          <a:graphicData uri="http://schemas.openxmlformats.org/drawingml/2006/table">
            <a:tbl>
              <a:tblPr/>
              <a:tblGrid>
                <a:gridCol w="2235200"/>
                <a:gridCol w="609600"/>
                <a:gridCol w="990600"/>
                <a:gridCol w="838200"/>
                <a:gridCol w="864665"/>
                <a:gridCol w="812490"/>
                <a:gridCol w="710929"/>
                <a:gridCol w="1269516"/>
              </a:tblGrid>
              <a:tr h="266700">
                <a:tc gridSpan="8">
                  <a:txBody>
                    <a:bodyPr/>
                    <a:lstStyle/>
                    <a:p>
                      <a:pPr algn="ctr" rtl="0" fontAlgn="ctr"/>
                      <a:r>
                        <a:rPr lang="en-US" sz="1600" b="0" i="0" u="none" strike="noStrike" dirty="0">
                          <a:solidFill>
                            <a:srgbClr val="000000"/>
                          </a:solidFill>
                          <a:effectLst/>
                          <a:latin typeface="Georgia" panose="02040502050405020303" pitchFamily="18" charset="0"/>
                        </a:rPr>
                        <a:t>Removal of IBS Floor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7175">
                <a:tc rowSpan="2">
                  <a:txBody>
                    <a:bodyPr/>
                    <a:lstStyle/>
                    <a:p>
                      <a:pPr algn="ctr" rtl="0" fontAlgn="ctr"/>
                      <a:r>
                        <a:rPr lang="en-US" sz="1600" b="0" i="0" u="none" strike="noStrike">
                          <a:solidFill>
                            <a:srgbClr val="000000"/>
                          </a:solidFill>
                          <a:effectLst/>
                          <a:latin typeface="Georgia" panose="02040502050405020303" pitchFamily="18" charset="0"/>
                        </a:rPr>
                        <a:t>Material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rtl="0" fontAlgn="ctr"/>
                      <a:r>
                        <a:rPr lang="en-US" sz="1600" b="0" i="0" u="none" strike="noStrike">
                          <a:solidFill>
                            <a:srgbClr val="000000"/>
                          </a:solidFill>
                          <a:effectLst/>
                          <a:latin typeface="Georgia" panose="02040502050405020303" pitchFamily="18" charset="0"/>
                        </a:rPr>
                        <a:t>Unit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rtl="0" fontAlgn="ctr"/>
                      <a:r>
                        <a:rPr lang="en-US" sz="1600" b="0" i="0" u="none" strike="noStrike">
                          <a:solidFill>
                            <a:srgbClr val="000000"/>
                          </a:solidFill>
                          <a:effectLst/>
                          <a:latin typeface="Georgia" panose="02040502050405020303" pitchFamily="18" charset="0"/>
                        </a:rPr>
                        <a:t>Amount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rtl="0" fontAlgn="ctr"/>
                      <a:r>
                        <a:rPr lang="en-US" sz="1600" b="0" i="0" u="none" strike="noStrike">
                          <a:solidFill>
                            <a:srgbClr val="000000"/>
                          </a:solidFill>
                          <a:effectLst/>
                          <a:latin typeface="Georgia" panose="02040502050405020303" pitchFamily="18" charset="0"/>
                        </a:rPr>
                        <a:t>Crew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rtl="0" fontAlgn="ctr"/>
                      <a:r>
                        <a:rPr lang="en-US" sz="1600" b="0" i="0" u="none" strike="noStrike">
                          <a:solidFill>
                            <a:srgbClr val="000000"/>
                          </a:solidFill>
                          <a:effectLst/>
                          <a:latin typeface="Georgia" panose="02040502050405020303" pitchFamily="18" charset="0"/>
                        </a:rPr>
                        <a:t>Daily Output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rowSpan="2">
                  <a:txBody>
                    <a:bodyPr/>
                    <a:lstStyle/>
                    <a:p>
                      <a:pPr algn="ctr" rtl="0" fontAlgn="ctr"/>
                      <a:r>
                        <a:rPr lang="en-US" sz="1600" b="0" i="0" u="none" strike="noStrike" dirty="0">
                          <a:solidFill>
                            <a:srgbClr val="000000"/>
                          </a:solidFill>
                          <a:effectLst/>
                          <a:latin typeface="Georgia" panose="02040502050405020303" pitchFamily="18" charset="0"/>
                        </a:rPr>
                        <a:t>Labor-Hours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l" rtl="0" fontAlgn="ctr"/>
                      <a:r>
                        <a:rPr lang="en-US" sz="1600" b="0" i="0" u="none" strike="noStrike">
                          <a:solidFill>
                            <a:srgbClr val="000000"/>
                          </a:solidFill>
                          <a:effectLst/>
                          <a:latin typeface="Georgia" panose="02040502050405020303" pitchFamily="18"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CB9CA"/>
                    </a:solidFill>
                  </a:tcPr>
                </a:tc>
                <a:tc rowSpan="2">
                  <a:txBody>
                    <a:bodyPr/>
                    <a:lstStyle/>
                    <a:p>
                      <a:pPr algn="ctr" rtl="0" fontAlgn="ctr"/>
                      <a:r>
                        <a:rPr lang="en-US" sz="1600" b="0" i="0" u="none" strike="noStrike">
                          <a:solidFill>
                            <a:srgbClr val="000000"/>
                          </a:solidFill>
                          <a:effectLst/>
                          <a:latin typeface="Georgia" panose="02040502050405020303" pitchFamily="18"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r>
              <a:tr h="5238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1600" b="0" i="0" u="none" strike="noStrike">
                          <a:solidFill>
                            <a:srgbClr val="000000"/>
                          </a:solidFill>
                          <a:effectLst/>
                          <a:latin typeface="Georgia" panose="02040502050405020303" pitchFamily="18" charset="0"/>
                        </a:rPr>
                        <a:t>Incl. O&amp;P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r>
              <a:tr h="257175">
                <a:tc>
                  <a:txBody>
                    <a:bodyPr/>
                    <a:lstStyle/>
                    <a:p>
                      <a:pPr algn="l" rtl="0" fontAlgn="ctr"/>
                      <a:r>
                        <a:rPr lang="en-US" sz="1600" b="0" i="0" u="none" strike="noStrike">
                          <a:solidFill>
                            <a:srgbClr val="000000"/>
                          </a:solidFill>
                          <a:effectLst/>
                          <a:latin typeface="Georgia" panose="02040502050405020303" pitchFamily="18" charset="0"/>
                        </a:rPr>
                        <a:t>W6x20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Georgia" panose="02040502050405020303" pitchFamily="18" charset="0"/>
                        </a:rPr>
                        <a:t>ft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4,148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0.093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$178,364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4350">
                <a:tc>
                  <a:txBody>
                    <a:bodyPr/>
                    <a:lstStyle/>
                    <a:p>
                      <a:pPr algn="l" rtl="0" fontAlgn="ctr"/>
                      <a:r>
                        <a:rPr lang="en-US" sz="1600" b="0" i="0" u="none" strike="noStrike">
                          <a:solidFill>
                            <a:srgbClr val="000000"/>
                          </a:solidFill>
                          <a:effectLst/>
                          <a:latin typeface="Georgia" panose="02040502050405020303" pitchFamily="18" charset="0"/>
                        </a:rPr>
                        <a:t>Floor Decking (3" deep, 18 ga)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Georgia" panose="02040502050405020303" pitchFamily="18" charset="0"/>
                        </a:rPr>
                        <a:t>sq-ft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39,304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dirty="0">
                          <a:solidFill>
                            <a:srgbClr val="000000"/>
                          </a:solidFill>
                          <a:effectLst/>
                          <a:latin typeface="Georgia" panose="02040502050405020303" pitchFamily="18" charset="0"/>
                        </a:rPr>
                        <a:t>2850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0.011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$168,614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4350">
                <a:tc>
                  <a:txBody>
                    <a:bodyPr/>
                    <a:lstStyle/>
                    <a:p>
                      <a:pPr algn="l" rtl="0" fontAlgn="ctr"/>
                      <a:r>
                        <a:rPr lang="en-US" sz="1600" b="0" i="0" u="none" strike="noStrike">
                          <a:solidFill>
                            <a:srgbClr val="000000"/>
                          </a:solidFill>
                          <a:effectLst/>
                          <a:latin typeface="Georgia" panose="02040502050405020303" pitchFamily="18" charset="0"/>
                        </a:rPr>
                        <a:t>Polypropylene Fiber Rebar Mat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Georgia" panose="02040502050405020303" pitchFamily="18" charset="0"/>
                        </a:rPr>
                        <a:t>ft</a:t>
                      </a:r>
                      <a:r>
                        <a:rPr lang="en-US" sz="1600" b="0" i="0" u="none" strike="noStrike" baseline="30000">
                          <a:solidFill>
                            <a:srgbClr val="000000"/>
                          </a:solidFill>
                          <a:effectLst/>
                          <a:latin typeface="Georgia" panose="02040502050405020303" pitchFamily="18" charset="0"/>
                        </a:rPr>
                        <a:t>3</a:t>
                      </a:r>
                      <a:endParaRPr lang="en-US" sz="1600" b="0" i="0" u="none" strike="noStrike">
                        <a:solidFill>
                          <a:srgbClr val="000000"/>
                        </a:solidFill>
                        <a:effectLst/>
                        <a:latin typeface="Georgia" panose="02040502050405020303" pitchFamily="18"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6,550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9500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0.004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$7,009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875">
                <a:tc>
                  <a:txBody>
                    <a:bodyPr/>
                    <a:lstStyle/>
                    <a:p>
                      <a:pPr algn="l" rtl="0" fontAlgn="ctr"/>
                      <a:r>
                        <a:rPr lang="en-US" sz="1600" b="0" i="0" u="none" strike="noStrike">
                          <a:solidFill>
                            <a:srgbClr val="000000"/>
                          </a:solidFill>
                          <a:effectLst/>
                          <a:latin typeface="Georgia" panose="02040502050405020303" pitchFamily="18" charset="0"/>
                        </a:rPr>
                        <a:t>LW Concrete, 2-1/2"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Georgia" panose="02040502050405020303" pitchFamily="18" charset="0"/>
                        </a:rPr>
                        <a:t>sq-ft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39,304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2585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0.022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US" sz="1600" b="0" i="0" u="none" strike="noStrike">
                          <a:solidFill>
                            <a:srgbClr val="000000"/>
                          </a:solidFill>
                          <a:effectLst/>
                          <a:latin typeface="Georgia" panose="02040502050405020303" pitchFamily="18" charset="0"/>
                        </a:rPr>
                        <a:t>$129,703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fontAlgn="b"/>
                      <a:r>
                        <a:rPr lang="en-US" sz="1800" b="0" i="0" u="none" strike="noStrike">
                          <a:solidFill>
                            <a:srgbClr val="000000"/>
                          </a:solidFill>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solidFill>
                            <a:srgbClr val="000000"/>
                          </a:solidFill>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solidFill>
                            <a:srgbClr val="000000"/>
                          </a:solidFill>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solidFill>
                            <a:srgbClr val="000000"/>
                          </a:solidFill>
                          <a:effectLst/>
                          <a:latin typeface="Arial" panose="020B060402020202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solidFill>
                            <a:srgbClr val="000000"/>
                          </a:solidFill>
                          <a:effectLst/>
                          <a:latin typeface="Arial" panose="020B060402020202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en-US" sz="1600" b="0" i="0" u="none" strike="noStrike" dirty="0">
                          <a:solidFill>
                            <a:srgbClr val="000000"/>
                          </a:solidFill>
                          <a:effectLst/>
                          <a:latin typeface="Georgia" panose="02040502050405020303" pitchFamily="18"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a:txBody>
                    <a:bodyPr/>
                    <a:lstStyle/>
                    <a:p>
                      <a:pPr algn="r" rtl="0" fontAlgn="b"/>
                      <a:r>
                        <a:rPr lang="en-US" sz="1600" b="0" i="0" u="none" strike="noStrike" dirty="0">
                          <a:solidFill>
                            <a:srgbClr val="000000"/>
                          </a:solidFill>
                          <a:effectLst/>
                          <a:latin typeface="Georgia" panose="02040502050405020303" pitchFamily="18" charset="0"/>
                        </a:rPr>
                        <a:t>$483,690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266700">
                <a:tc>
                  <a:txBody>
                    <a:bodyPr/>
                    <a:lstStyle/>
                    <a:p>
                      <a:pPr algn="l" fontAlgn="b"/>
                      <a:endParaRPr lang="en-US" sz="12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Times New Roman" panose="02020603050405020304" pitchFamily="18"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1600" b="0" i="0" u="none" strike="noStrike">
                          <a:solidFill>
                            <a:srgbClr val="000000"/>
                          </a:solidFill>
                          <a:effectLst/>
                          <a:latin typeface="Georgia" panose="02040502050405020303" pitchFamily="18" charset="0"/>
                        </a:rPr>
                        <a:t>Entire Building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hMerge="1">
                  <a:txBody>
                    <a:bodyPr/>
                    <a:lstStyle/>
                    <a:p>
                      <a:endParaRPr lang="en-US"/>
                    </a:p>
                  </a:txBody>
                  <a:tcPr/>
                </a:tc>
                <a:tc>
                  <a:txBody>
                    <a:bodyPr/>
                    <a:lstStyle/>
                    <a:p>
                      <a:pPr algn="r" rtl="0" fontAlgn="b"/>
                      <a:r>
                        <a:rPr lang="en-US" sz="1600" b="0" i="0" u="none" strike="noStrike" dirty="0">
                          <a:solidFill>
                            <a:srgbClr val="000000"/>
                          </a:solidFill>
                          <a:effectLst/>
                          <a:latin typeface="Georgia" panose="02040502050405020303" pitchFamily="18" charset="0"/>
                        </a:rPr>
                        <a:t>$6,046,125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sp>
        <p:nvSpPr>
          <p:cNvPr id="3" name="Rectangle 2"/>
          <p:cNvSpPr/>
          <p:nvPr/>
        </p:nvSpPr>
        <p:spPr>
          <a:xfrm>
            <a:off x="15087600" y="3810000"/>
            <a:ext cx="2819400" cy="60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601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456543" y="4953000"/>
            <a:ext cx="1963057" cy="381000"/>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5" name="TextBox 144"/>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Recommendations</a:t>
            </a:r>
            <a:endParaRPr lang="en-US" sz="4000" cap="small" dirty="0">
              <a:latin typeface="Georgia" panose="02040502050405020303" pitchFamily="18" charset="0"/>
            </a:endParaRPr>
          </a:p>
        </p:txBody>
      </p:sp>
      <p:sp>
        <p:nvSpPr>
          <p:cNvPr id="2" name="TextBox 1"/>
          <p:cNvSpPr txBox="1"/>
          <p:nvPr/>
        </p:nvSpPr>
        <p:spPr>
          <a:xfrm>
            <a:off x="11453899" y="971549"/>
            <a:ext cx="4858588" cy="523220"/>
          </a:xfrm>
          <a:prstGeom prst="rect">
            <a:avLst/>
          </a:prstGeom>
          <a:noFill/>
        </p:spPr>
        <p:txBody>
          <a:bodyPr wrap="square" rtlCol="0">
            <a:spAutoFit/>
          </a:bodyPr>
          <a:lstStyle/>
          <a:p>
            <a:r>
              <a:rPr lang="en-US" sz="2800" cap="small" dirty="0" smtClean="0">
                <a:latin typeface="Georgia" panose="02040502050405020303" pitchFamily="18" charset="0"/>
              </a:rPr>
              <a:t>Variable Refrigerant Flow</a:t>
            </a:r>
            <a:endParaRPr lang="en-US" sz="2800" cap="small" dirty="0">
              <a:latin typeface="Georgia" panose="02040502050405020303" pitchFamily="18" charset="0"/>
            </a:endParaRPr>
          </a:p>
        </p:txBody>
      </p:sp>
      <p:sp>
        <p:nvSpPr>
          <p:cNvPr id="3" name="TextBox 2"/>
          <p:cNvSpPr txBox="1"/>
          <p:nvPr/>
        </p:nvSpPr>
        <p:spPr>
          <a:xfrm>
            <a:off x="10054702" y="1532869"/>
            <a:ext cx="5890148" cy="2534027"/>
          </a:xfrm>
          <a:prstGeom prst="rect">
            <a:avLst/>
          </a:prstGeom>
          <a:noFill/>
        </p:spPr>
        <p:txBody>
          <a:bodyPr wrap="square" rtlCol="0">
            <a:spAutoFit/>
          </a:bodyPr>
          <a:lstStyle/>
          <a:p>
            <a:pPr>
              <a:spcAft>
                <a:spcPts val="800"/>
              </a:spcAft>
            </a:pPr>
            <a:r>
              <a:rPr lang="en-US" cap="small" dirty="0" smtClean="0">
                <a:latin typeface="Georgia" panose="02040502050405020303" pitchFamily="18" charset="0"/>
              </a:rPr>
              <a:t>Saves </a:t>
            </a:r>
            <a:r>
              <a:rPr lang="en-US" b="1" cap="small" dirty="0" smtClean="0">
                <a:solidFill>
                  <a:srgbClr val="048604"/>
                </a:solidFill>
                <a:latin typeface="Georgia" panose="02040502050405020303" pitchFamily="18" charset="0"/>
              </a:rPr>
              <a:t>60% </a:t>
            </a:r>
            <a:r>
              <a:rPr lang="en-US" cap="small" dirty="0" smtClean="0">
                <a:latin typeface="Georgia" panose="02040502050405020303" pitchFamily="18" charset="0"/>
              </a:rPr>
              <a:t>in electrical energy consumption</a:t>
            </a:r>
          </a:p>
          <a:p>
            <a:pPr>
              <a:spcAft>
                <a:spcPts val="800"/>
              </a:spcAft>
            </a:pPr>
            <a:r>
              <a:rPr lang="en-US" cap="small" dirty="0" smtClean="0">
                <a:latin typeface="Georgia" panose="02040502050405020303" pitchFamily="18" charset="0"/>
              </a:rPr>
              <a:t>Consumes </a:t>
            </a:r>
            <a:r>
              <a:rPr lang="en-US" b="1" cap="small" dirty="0" smtClean="0">
                <a:solidFill>
                  <a:srgbClr val="048604"/>
                </a:solidFill>
                <a:latin typeface="Georgia" panose="02040502050405020303" pitchFamily="18" charset="0"/>
              </a:rPr>
              <a:t>72% </a:t>
            </a:r>
            <a:r>
              <a:rPr lang="en-US" cap="small" dirty="0" smtClean="0">
                <a:latin typeface="Georgia" panose="02040502050405020303" pitchFamily="18" charset="0"/>
              </a:rPr>
              <a:t>less natural gas</a:t>
            </a:r>
          </a:p>
          <a:p>
            <a:pPr>
              <a:spcAft>
                <a:spcPts val="800"/>
              </a:spcAft>
            </a:pPr>
            <a:r>
              <a:rPr lang="en-US" cap="small" dirty="0" smtClean="0">
                <a:latin typeface="Georgia" panose="02040502050405020303" pitchFamily="18" charset="0"/>
              </a:rPr>
              <a:t>Payback period of </a:t>
            </a:r>
            <a:r>
              <a:rPr lang="en-US" b="1" cap="small" dirty="0" smtClean="0">
                <a:solidFill>
                  <a:srgbClr val="FF0000"/>
                </a:solidFill>
                <a:latin typeface="Georgia" panose="02040502050405020303" pitchFamily="18" charset="0"/>
              </a:rPr>
              <a:t>8.72</a:t>
            </a:r>
            <a:r>
              <a:rPr lang="en-US" cap="small" dirty="0" smtClean="0">
                <a:latin typeface="Georgia" panose="02040502050405020303" pitchFamily="18" charset="0"/>
              </a:rPr>
              <a:t> years</a:t>
            </a:r>
          </a:p>
          <a:p>
            <a:pPr>
              <a:spcAft>
                <a:spcPts val="800"/>
              </a:spcAft>
            </a:pPr>
            <a:r>
              <a:rPr lang="en-US" cap="small" dirty="0" smtClean="0">
                <a:latin typeface="Georgia" panose="02040502050405020303" pitchFamily="18" charset="0"/>
              </a:rPr>
              <a:t>Takes </a:t>
            </a:r>
            <a:r>
              <a:rPr lang="en-US" b="1" cap="small" dirty="0" smtClean="0">
                <a:solidFill>
                  <a:srgbClr val="FF0000"/>
                </a:solidFill>
                <a:latin typeface="Georgia" panose="02040502050405020303" pitchFamily="18" charset="0"/>
              </a:rPr>
              <a:t>16% </a:t>
            </a:r>
            <a:r>
              <a:rPr lang="en-US" cap="small" dirty="0" smtClean="0">
                <a:latin typeface="Georgia" panose="02040502050405020303" pitchFamily="18" charset="0"/>
              </a:rPr>
              <a:t>longer installation time</a:t>
            </a:r>
          </a:p>
          <a:p>
            <a:endParaRPr lang="en-US" cap="small" dirty="0"/>
          </a:p>
        </p:txBody>
      </p:sp>
      <p:sp>
        <p:nvSpPr>
          <p:cNvPr id="7" name="TextBox 6"/>
          <p:cNvSpPr txBox="1"/>
          <p:nvPr/>
        </p:nvSpPr>
        <p:spPr>
          <a:xfrm>
            <a:off x="21945600" y="971549"/>
            <a:ext cx="4488961" cy="523220"/>
          </a:xfrm>
          <a:prstGeom prst="rect">
            <a:avLst/>
          </a:prstGeom>
          <a:noFill/>
        </p:spPr>
        <p:txBody>
          <a:bodyPr wrap="square" rtlCol="0">
            <a:spAutoFit/>
          </a:bodyPr>
          <a:lstStyle/>
          <a:p>
            <a:r>
              <a:rPr lang="en-US" sz="2800" cap="small" dirty="0" smtClean="0">
                <a:latin typeface="Georgia" panose="02040502050405020303" pitchFamily="18" charset="0"/>
              </a:rPr>
              <a:t>Water Source Heat Pump</a:t>
            </a:r>
            <a:endParaRPr lang="en-US" sz="2800" cap="small" dirty="0">
              <a:latin typeface="Georgia" panose="02040502050405020303" pitchFamily="18" charset="0"/>
            </a:endParaRPr>
          </a:p>
        </p:txBody>
      </p:sp>
      <p:sp>
        <p:nvSpPr>
          <p:cNvPr id="8" name="TextBox 7"/>
          <p:cNvSpPr txBox="1"/>
          <p:nvPr/>
        </p:nvSpPr>
        <p:spPr>
          <a:xfrm>
            <a:off x="20296869" y="1532869"/>
            <a:ext cx="5890148" cy="2534027"/>
          </a:xfrm>
          <a:prstGeom prst="rect">
            <a:avLst/>
          </a:prstGeom>
          <a:noFill/>
        </p:spPr>
        <p:txBody>
          <a:bodyPr wrap="square" rtlCol="0">
            <a:spAutoFit/>
          </a:bodyPr>
          <a:lstStyle/>
          <a:p>
            <a:pPr>
              <a:spcAft>
                <a:spcPts val="800"/>
              </a:spcAft>
            </a:pPr>
            <a:r>
              <a:rPr lang="en-US" cap="small" dirty="0" smtClean="0">
                <a:latin typeface="Georgia" panose="02040502050405020303" pitchFamily="18" charset="0"/>
              </a:rPr>
              <a:t>Saves </a:t>
            </a:r>
            <a:r>
              <a:rPr lang="en-US" b="1" cap="small" dirty="0" smtClean="0">
                <a:solidFill>
                  <a:srgbClr val="FF0000"/>
                </a:solidFill>
                <a:latin typeface="Georgia" panose="02040502050405020303" pitchFamily="18" charset="0"/>
              </a:rPr>
              <a:t>31% </a:t>
            </a:r>
            <a:r>
              <a:rPr lang="en-US" cap="small" dirty="0" smtClean="0">
                <a:latin typeface="Georgia" panose="02040502050405020303" pitchFamily="18" charset="0"/>
              </a:rPr>
              <a:t>in electrical energy consumption</a:t>
            </a:r>
          </a:p>
          <a:p>
            <a:pPr>
              <a:spcAft>
                <a:spcPts val="800"/>
              </a:spcAft>
            </a:pPr>
            <a:r>
              <a:rPr lang="en-US" cap="small" dirty="0" smtClean="0">
                <a:latin typeface="Georgia" panose="02040502050405020303" pitchFamily="18" charset="0"/>
              </a:rPr>
              <a:t>Consumes </a:t>
            </a:r>
            <a:r>
              <a:rPr lang="en-US" b="1" cap="small" dirty="0" smtClean="0">
                <a:solidFill>
                  <a:srgbClr val="FF0000"/>
                </a:solidFill>
                <a:latin typeface="Georgia" panose="02040502050405020303" pitchFamily="18" charset="0"/>
              </a:rPr>
              <a:t>51% </a:t>
            </a:r>
            <a:r>
              <a:rPr lang="en-US" cap="small" dirty="0" smtClean="0">
                <a:latin typeface="Georgia" panose="02040502050405020303" pitchFamily="18" charset="0"/>
              </a:rPr>
              <a:t>less natural gas</a:t>
            </a:r>
          </a:p>
          <a:p>
            <a:pPr>
              <a:spcAft>
                <a:spcPts val="800"/>
              </a:spcAft>
            </a:pPr>
            <a:r>
              <a:rPr lang="en-US" cap="small" dirty="0" smtClean="0">
                <a:latin typeface="Georgia" panose="02040502050405020303" pitchFamily="18" charset="0"/>
              </a:rPr>
              <a:t>Payback period of </a:t>
            </a:r>
            <a:r>
              <a:rPr lang="en-US" b="1" cap="small" dirty="0" smtClean="0">
                <a:solidFill>
                  <a:srgbClr val="048604"/>
                </a:solidFill>
                <a:latin typeface="Georgia" panose="02040502050405020303" pitchFamily="18" charset="0"/>
              </a:rPr>
              <a:t>2.96</a:t>
            </a:r>
            <a:r>
              <a:rPr lang="en-US" cap="small" dirty="0" smtClean="0">
                <a:latin typeface="Georgia" panose="02040502050405020303" pitchFamily="18" charset="0"/>
              </a:rPr>
              <a:t> years</a:t>
            </a:r>
          </a:p>
          <a:p>
            <a:pPr>
              <a:spcAft>
                <a:spcPts val="800"/>
              </a:spcAft>
            </a:pPr>
            <a:r>
              <a:rPr lang="en-US" cap="small" dirty="0" smtClean="0">
                <a:latin typeface="Georgia" panose="02040502050405020303" pitchFamily="18" charset="0"/>
              </a:rPr>
              <a:t>Takes </a:t>
            </a:r>
            <a:r>
              <a:rPr lang="en-US" b="1" cap="small" dirty="0" smtClean="0">
                <a:solidFill>
                  <a:srgbClr val="048604"/>
                </a:solidFill>
                <a:latin typeface="Georgia" panose="02040502050405020303" pitchFamily="18" charset="0"/>
              </a:rPr>
              <a:t>8%</a:t>
            </a:r>
            <a:r>
              <a:rPr lang="en-US" b="1" cap="small" dirty="0" smtClean="0">
                <a:solidFill>
                  <a:srgbClr val="FF0000"/>
                </a:solidFill>
                <a:latin typeface="Georgia" panose="02040502050405020303" pitchFamily="18" charset="0"/>
              </a:rPr>
              <a:t> </a:t>
            </a:r>
            <a:r>
              <a:rPr lang="en-US" cap="small" dirty="0" smtClean="0">
                <a:latin typeface="Georgia" panose="02040502050405020303" pitchFamily="18" charset="0"/>
              </a:rPr>
              <a:t>longer installation time</a:t>
            </a:r>
          </a:p>
          <a:p>
            <a:endParaRPr lang="en-US" cap="small" dirty="0"/>
          </a:p>
        </p:txBody>
      </p:sp>
      <p:sp>
        <p:nvSpPr>
          <p:cNvPr id="11" name="TextBox 10"/>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3784" y="3505200"/>
            <a:ext cx="4731635" cy="296669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83600" y="3579232"/>
            <a:ext cx="3811887" cy="2894269"/>
          </a:xfrm>
          <a:prstGeom prst="rect">
            <a:avLst/>
          </a:prstGeom>
        </p:spPr>
      </p:pic>
    </p:spTree>
    <p:extLst>
      <p:ext uri="{BB962C8B-B14F-4D97-AF65-F5344CB8AC3E}">
        <p14:creationId xmlns:p14="http://schemas.microsoft.com/office/powerpoint/2010/main" val="386810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438400" y="990600"/>
            <a:ext cx="3124200" cy="405581"/>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extBox 14"/>
          <p:cNvSpPr txBox="1"/>
          <p:nvPr/>
        </p:nvSpPr>
        <p:spPr>
          <a:xfrm>
            <a:off x="9601200" y="77568"/>
            <a:ext cx="8686800" cy="646331"/>
          </a:xfrm>
          <a:prstGeom prst="rect">
            <a:avLst/>
          </a:prstGeom>
          <a:noFill/>
        </p:spPr>
        <p:txBody>
          <a:bodyPr wrap="square" rtlCol="0">
            <a:spAutoFit/>
          </a:bodyPr>
          <a:lstStyle/>
          <a:p>
            <a:r>
              <a:rPr lang="en-US" sz="3600" cap="small" dirty="0" smtClean="0">
                <a:latin typeface="Georgia" panose="02040502050405020303" pitchFamily="18" charset="0"/>
              </a:rPr>
              <a:t>Building Overview</a:t>
            </a:r>
            <a:endParaRPr lang="en-US" sz="3600" cap="small" dirty="0">
              <a:latin typeface="Georgia" panose="02040502050405020303" pitchFamily="18" charset="0"/>
            </a:endParaRPr>
          </a:p>
        </p:txBody>
      </p:sp>
      <p:sp>
        <p:nvSpPr>
          <p:cNvPr id="17" name="TextBox 16"/>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
        <p:nvSpPr>
          <p:cNvPr id="2" name="TextBox 1"/>
          <p:cNvSpPr txBox="1"/>
          <p:nvPr/>
        </p:nvSpPr>
        <p:spPr>
          <a:xfrm>
            <a:off x="10287000" y="1396181"/>
            <a:ext cx="7010400" cy="4832092"/>
          </a:xfrm>
          <a:prstGeom prst="rect">
            <a:avLst/>
          </a:prstGeom>
          <a:noFill/>
        </p:spPr>
        <p:txBody>
          <a:bodyPr wrap="square" rtlCol="0">
            <a:spAutoFit/>
          </a:bodyPr>
          <a:lstStyle/>
          <a:p>
            <a:r>
              <a:rPr lang="en-US" cap="small" dirty="0" smtClean="0">
                <a:latin typeface="Georgia" panose="02040502050405020303" pitchFamily="18" charset="0"/>
              </a:rPr>
              <a:t>Owner: Army Corps of Engineers</a:t>
            </a:r>
          </a:p>
          <a:p>
            <a:endParaRPr lang="en-US" cap="small" dirty="0">
              <a:latin typeface="Georgia" panose="02040502050405020303" pitchFamily="18" charset="0"/>
            </a:endParaRPr>
          </a:p>
          <a:p>
            <a:r>
              <a:rPr lang="en-US" cap="small" dirty="0" smtClean="0">
                <a:latin typeface="Georgia" panose="02040502050405020303" pitchFamily="18" charset="0"/>
              </a:rPr>
              <a:t>Department of Defense – UFC Standard 4-510</a:t>
            </a:r>
          </a:p>
          <a:p>
            <a:endParaRPr lang="en-US" cap="small" dirty="0">
              <a:latin typeface="Georgia" panose="02040502050405020303" pitchFamily="18" charset="0"/>
            </a:endParaRPr>
          </a:p>
          <a:p>
            <a:r>
              <a:rPr lang="en-US" cap="small" dirty="0">
                <a:latin typeface="Georgia" panose="02040502050405020303" pitchFamily="18" charset="0"/>
              </a:rPr>
              <a:t>Located on Fort Hood Base, outside of Killeen, TX</a:t>
            </a:r>
          </a:p>
          <a:p>
            <a:endParaRPr lang="en-US" cap="small" dirty="0">
              <a:latin typeface="Georgia" panose="02040502050405020303" pitchFamily="18" charset="0"/>
            </a:endParaRPr>
          </a:p>
          <a:p>
            <a:r>
              <a:rPr lang="en-US" cap="small" dirty="0" smtClean="0">
                <a:latin typeface="Georgia" panose="02040502050405020303" pitchFamily="18" charset="0"/>
              </a:rPr>
              <a:t>Floor Area: 900,000 </a:t>
            </a:r>
            <a:r>
              <a:rPr lang="en-US" cap="small" dirty="0" err="1" smtClean="0">
                <a:latin typeface="Georgia" panose="02040502050405020303" pitchFamily="18" charset="0"/>
              </a:rPr>
              <a:t>sq</a:t>
            </a:r>
            <a:r>
              <a:rPr lang="en-US" cap="small" dirty="0" smtClean="0">
                <a:latin typeface="Georgia" panose="02040502050405020303" pitchFamily="18" charset="0"/>
              </a:rPr>
              <a:t> </a:t>
            </a:r>
            <a:r>
              <a:rPr lang="en-US" cap="small" dirty="0" err="1" smtClean="0">
                <a:latin typeface="Georgia" panose="02040502050405020303" pitchFamily="18" charset="0"/>
              </a:rPr>
              <a:t>ft</a:t>
            </a:r>
            <a:endParaRPr lang="en-US" cap="small" dirty="0" smtClean="0">
              <a:latin typeface="Georgia" panose="02040502050405020303" pitchFamily="18" charset="0"/>
            </a:endParaRPr>
          </a:p>
          <a:p>
            <a:endParaRPr lang="en-US" cap="small" dirty="0" smtClean="0">
              <a:latin typeface="Georgia" panose="02040502050405020303" pitchFamily="18" charset="0"/>
            </a:endParaRPr>
          </a:p>
          <a:p>
            <a:r>
              <a:rPr lang="en-US" cap="small" dirty="0" smtClean="0">
                <a:latin typeface="Georgia" panose="02040502050405020303" pitchFamily="18" charset="0"/>
              </a:rPr>
              <a:t>Replacing the current Carl R. </a:t>
            </a:r>
            <a:r>
              <a:rPr lang="en-US" cap="small" dirty="0" err="1" smtClean="0">
                <a:latin typeface="Georgia" panose="02040502050405020303" pitchFamily="18" charset="0"/>
              </a:rPr>
              <a:t>Darnall</a:t>
            </a:r>
            <a:r>
              <a:rPr lang="en-US" cap="small" dirty="0" smtClean="0">
                <a:latin typeface="Georgia" panose="02040502050405020303" pitchFamily="18" charset="0"/>
              </a:rPr>
              <a:t> Army 	Medical Center across street</a:t>
            </a:r>
          </a:p>
          <a:p>
            <a:endParaRPr lang="en-US" dirty="0"/>
          </a:p>
          <a:p>
            <a:endParaRPr lang="en-US" dirty="0" smtClean="0"/>
          </a:p>
          <a:p>
            <a:endParaRPr lang="en-US" dirty="0"/>
          </a:p>
          <a:p>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9200" y="1137211"/>
            <a:ext cx="5205831" cy="2193235"/>
          </a:xfrm>
          <a:prstGeom prst="rect">
            <a:avLst/>
          </a:prstGeom>
        </p:spPr>
      </p:pic>
      <p:pic>
        <p:nvPicPr>
          <p:cNvPr id="1026" name="Picture 2" descr="http://www.npr.org/news/graphics/2009/11/map-forthood-30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3365" y="359614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10972800" y="4930297"/>
            <a:ext cx="4493367" cy="1632390"/>
          </a:xfrm>
          <a:prstGeom prst="rect">
            <a:avLst/>
          </a:prstGeom>
        </p:spPr>
      </p:pic>
    </p:spTree>
    <p:extLst>
      <p:ext uri="{BB962C8B-B14F-4D97-AF65-F5344CB8AC3E}">
        <p14:creationId xmlns:p14="http://schemas.microsoft.com/office/powerpoint/2010/main" val="4017839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456543" y="4953000"/>
            <a:ext cx="1963057" cy="381000"/>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5" name="TextBox 144"/>
          <p:cNvSpPr txBox="1"/>
          <p:nvPr/>
        </p:nvSpPr>
        <p:spPr>
          <a:xfrm>
            <a:off x="10606594" y="47377"/>
            <a:ext cx="6553200" cy="707886"/>
          </a:xfrm>
          <a:prstGeom prst="rect">
            <a:avLst/>
          </a:prstGeom>
          <a:noFill/>
        </p:spPr>
        <p:txBody>
          <a:bodyPr wrap="square" rtlCol="0">
            <a:spAutoFit/>
          </a:bodyPr>
          <a:lstStyle/>
          <a:p>
            <a:pPr algn="ctr"/>
            <a:r>
              <a:rPr lang="en-US" sz="4000" cap="small" dirty="0" smtClean="0">
                <a:latin typeface="Georgia" panose="02040502050405020303" pitchFamily="18" charset="0"/>
              </a:rPr>
              <a:t>Acknowledgements</a:t>
            </a:r>
            <a:endParaRPr lang="en-US" sz="4000" cap="small" dirty="0">
              <a:latin typeface="Georgia" panose="02040502050405020303" pitchFamily="18" charset="0"/>
            </a:endParaRPr>
          </a:p>
        </p:txBody>
      </p:sp>
      <p:sp>
        <p:nvSpPr>
          <p:cNvPr id="2" name="TextBox 1"/>
          <p:cNvSpPr txBox="1"/>
          <p:nvPr/>
        </p:nvSpPr>
        <p:spPr>
          <a:xfrm>
            <a:off x="10096500" y="1694935"/>
            <a:ext cx="2743200" cy="2923877"/>
          </a:xfrm>
          <a:prstGeom prst="rect">
            <a:avLst/>
          </a:prstGeom>
          <a:noFill/>
        </p:spPr>
        <p:txBody>
          <a:bodyPr wrap="square" rtlCol="0">
            <a:spAutoFit/>
          </a:bodyPr>
          <a:lstStyle/>
          <a:p>
            <a:pPr>
              <a:spcAft>
                <a:spcPts val="600"/>
              </a:spcAft>
            </a:pPr>
            <a:r>
              <a:rPr lang="en-US" cap="small" dirty="0">
                <a:latin typeface="Georgia" panose="02040502050405020303" pitchFamily="18" charset="0"/>
              </a:rPr>
              <a:t>Michael </a:t>
            </a:r>
            <a:r>
              <a:rPr lang="en-US" cap="small" dirty="0" err="1">
                <a:latin typeface="Georgia" panose="02040502050405020303" pitchFamily="18" charset="0"/>
              </a:rPr>
              <a:t>Morder</a:t>
            </a:r>
            <a:r>
              <a:rPr lang="en-US" cap="small" dirty="0">
                <a:latin typeface="Georgia" panose="02040502050405020303" pitchFamily="18" charset="0"/>
              </a:rPr>
              <a:t> </a:t>
            </a:r>
            <a:endParaRPr lang="en-US" cap="small" dirty="0" smtClean="0">
              <a:latin typeface="Georgia" panose="02040502050405020303" pitchFamily="18" charset="0"/>
            </a:endParaRPr>
          </a:p>
          <a:p>
            <a:pPr>
              <a:spcAft>
                <a:spcPts val="600"/>
              </a:spcAft>
            </a:pPr>
            <a:r>
              <a:rPr lang="en-US" cap="small" dirty="0" smtClean="0">
                <a:latin typeface="Georgia" panose="02040502050405020303" pitchFamily="18" charset="0"/>
              </a:rPr>
              <a:t>            </a:t>
            </a:r>
          </a:p>
          <a:p>
            <a:pPr>
              <a:spcAft>
                <a:spcPts val="600"/>
              </a:spcAft>
            </a:pPr>
            <a:r>
              <a:rPr lang="en-US" cap="small" dirty="0" smtClean="0">
                <a:latin typeface="Georgia" panose="02040502050405020303" pitchFamily="18" charset="0"/>
              </a:rPr>
              <a:t>Ashley </a:t>
            </a:r>
            <a:r>
              <a:rPr lang="en-US" cap="small" dirty="0">
                <a:latin typeface="Georgia" panose="02040502050405020303" pitchFamily="18" charset="0"/>
              </a:rPr>
              <a:t>Hayes    </a:t>
            </a:r>
            <a:endParaRPr lang="en-US" cap="small" dirty="0" smtClean="0">
              <a:latin typeface="Georgia" panose="02040502050405020303" pitchFamily="18" charset="0"/>
            </a:endParaRPr>
          </a:p>
          <a:p>
            <a:pPr>
              <a:spcAft>
                <a:spcPts val="600"/>
              </a:spcAft>
            </a:pPr>
            <a:r>
              <a:rPr lang="en-US" cap="small" dirty="0" smtClean="0">
                <a:latin typeface="Georgia" panose="02040502050405020303" pitchFamily="18" charset="0"/>
              </a:rPr>
              <a:t>                  </a:t>
            </a:r>
          </a:p>
          <a:p>
            <a:pPr>
              <a:spcAft>
                <a:spcPts val="600"/>
              </a:spcAft>
            </a:pPr>
            <a:r>
              <a:rPr lang="en-US" cap="small" dirty="0" smtClean="0">
                <a:latin typeface="Georgia" panose="02040502050405020303" pitchFamily="18" charset="0"/>
              </a:rPr>
              <a:t>Shawn </a:t>
            </a:r>
            <a:r>
              <a:rPr lang="en-US" cap="small" dirty="0">
                <a:latin typeface="Georgia" panose="02040502050405020303" pitchFamily="18" charset="0"/>
              </a:rPr>
              <a:t>Manley </a:t>
            </a:r>
            <a:endParaRPr lang="en-US" cap="small" dirty="0" smtClean="0">
              <a:latin typeface="Georgia" panose="02040502050405020303" pitchFamily="18" charset="0"/>
            </a:endParaRPr>
          </a:p>
          <a:p>
            <a:pPr>
              <a:spcAft>
                <a:spcPts val="600"/>
              </a:spcAft>
            </a:pPr>
            <a:r>
              <a:rPr lang="en-US" cap="small" dirty="0" smtClean="0">
                <a:latin typeface="Georgia" panose="02040502050405020303" pitchFamily="18" charset="0"/>
              </a:rPr>
              <a:t>                 </a:t>
            </a:r>
          </a:p>
          <a:p>
            <a:pPr>
              <a:spcAft>
                <a:spcPts val="600"/>
              </a:spcAft>
            </a:pPr>
            <a:r>
              <a:rPr lang="en-US" cap="small" dirty="0" smtClean="0">
                <a:latin typeface="Georgia" panose="02040502050405020303" pitchFamily="18" charset="0"/>
              </a:rPr>
              <a:t>Dr</a:t>
            </a:r>
            <a:r>
              <a:rPr lang="en-US" cap="small" dirty="0">
                <a:latin typeface="Georgia" panose="02040502050405020303" pitchFamily="18" charset="0"/>
              </a:rPr>
              <a:t>. W. </a:t>
            </a:r>
            <a:r>
              <a:rPr lang="en-US" cap="small" dirty="0" err="1" smtClean="0">
                <a:latin typeface="Georgia" panose="02040502050405020303" pitchFamily="18" charset="0"/>
              </a:rPr>
              <a:t>Bahnfleth</a:t>
            </a:r>
            <a:endParaRPr lang="en-US" dirty="0">
              <a:latin typeface="Georgia" panose="02040502050405020303" pitchFamily="18" charset="0"/>
            </a:endParaRPr>
          </a:p>
        </p:txBody>
      </p:sp>
      <p:sp>
        <p:nvSpPr>
          <p:cNvPr id="7" name="TextBox 6"/>
          <p:cNvSpPr txBox="1"/>
          <p:nvPr/>
        </p:nvSpPr>
        <p:spPr>
          <a:xfrm>
            <a:off x="19522603" y="4519986"/>
            <a:ext cx="6715331" cy="1261884"/>
          </a:xfrm>
          <a:prstGeom prst="rect">
            <a:avLst/>
          </a:prstGeom>
          <a:noFill/>
        </p:spPr>
        <p:txBody>
          <a:bodyPr wrap="square" rtlCol="0">
            <a:spAutoFit/>
          </a:bodyPr>
          <a:lstStyle/>
          <a:p>
            <a:pPr algn="ctr">
              <a:spcAft>
                <a:spcPts val="600"/>
              </a:spcAft>
            </a:pPr>
            <a:r>
              <a:rPr lang="en-US" cap="small" dirty="0" smtClean="0">
                <a:latin typeface="Georgia" panose="02040502050405020303" pitchFamily="18" charset="0"/>
              </a:rPr>
              <a:t>Penn </a:t>
            </a:r>
            <a:r>
              <a:rPr lang="en-US" cap="small" dirty="0">
                <a:latin typeface="Georgia" panose="02040502050405020303" pitchFamily="18" charset="0"/>
              </a:rPr>
              <a:t>State Architectural Engineering Faculty</a:t>
            </a:r>
          </a:p>
          <a:p>
            <a:pPr algn="ctr">
              <a:spcAft>
                <a:spcPts val="600"/>
              </a:spcAft>
            </a:pPr>
            <a:r>
              <a:rPr lang="en-US" cap="small" dirty="0">
                <a:latin typeface="Georgia" panose="02040502050405020303" pitchFamily="18" charset="0"/>
              </a:rPr>
              <a:t>AE Class of 2015</a:t>
            </a:r>
          </a:p>
          <a:p>
            <a:pPr algn="ctr">
              <a:spcAft>
                <a:spcPts val="600"/>
              </a:spcAft>
            </a:pPr>
            <a:r>
              <a:rPr lang="en-US" cap="small" dirty="0">
                <a:latin typeface="Georgia" panose="02040502050405020303" pitchFamily="18" charset="0"/>
              </a:rPr>
              <a:t>AE </a:t>
            </a:r>
            <a:r>
              <a:rPr lang="en-US" cap="small" dirty="0" err="1" smtClean="0">
                <a:latin typeface="Georgia" panose="02040502050405020303" pitchFamily="18" charset="0"/>
              </a:rPr>
              <a:t>Powerplayers</a:t>
            </a:r>
            <a:endParaRPr lang="en-US" cap="small" dirty="0">
              <a:latin typeface="Georgia" panose="02040502050405020303" pitchFamily="18" charset="0"/>
            </a:endParaRPr>
          </a:p>
        </p:txBody>
      </p:sp>
      <p:sp>
        <p:nvSpPr>
          <p:cNvPr id="3" name="TextBox 2"/>
          <p:cNvSpPr txBox="1"/>
          <p:nvPr/>
        </p:nvSpPr>
        <p:spPr>
          <a:xfrm>
            <a:off x="13877016" y="1694935"/>
            <a:ext cx="4114800" cy="769441"/>
          </a:xfrm>
          <a:prstGeom prst="rect">
            <a:avLst/>
          </a:prstGeom>
          <a:noFill/>
        </p:spPr>
        <p:txBody>
          <a:bodyPr wrap="square" rtlCol="0">
            <a:spAutoFit/>
          </a:bodyPr>
          <a:lstStyle/>
          <a:p>
            <a:pPr>
              <a:spcAft>
                <a:spcPts val="600"/>
              </a:spcAft>
            </a:pPr>
            <a:r>
              <a:rPr lang="en-US" cap="small" dirty="0">
                <a:latin typeface="Georgia" panose="02040502050405020303" pitchFamily="18" charset="0"/>
              </a:rPr>
              <a:t>Mechanical Design Engineer, Southland Industries</a:t>
            </a:r>
          </a:p>
        </p:txBody>
      </p:sp>
      <p:sp>
        <p:nvSpPr>
          <p:cNvPr id="10" name="TextBox 9"/>
          <p:cNvSpPr txBox="1"/>
          <p:nvPr/>
        </p:nvSpPr>
        <p:spPr>
          <a:xfrm>
            <a:off x="13877016" y="2464376"/>
            <a:ext cx="3757106" cy="769441"/>
          </a:xfrm>
          <a:prstGeom prst="rect">
            <a:avLst/>
          </a:prstGeom>
          <a:noFill/>
        </p:spPr>
        <p:txBody>
          <a:bodyPr wrap="square" rtlCol="0">
            <a:spAutoFit/>
          </a:bodyPr>
          <a:lstStyle/>
          <a:p>
            <a:pPr>
              <a:spcAft>
                <a:spcPts val="600"/>
              </a:spcAft>
            </a:pPr>
            <a:r>
              <a:rPr lang="en-US" cap="small" dirty="0">
                <a:latin typeface="Georgia" panose="02040502050405020303" pitchFamily="18" charset="0"/>
              </a:rPr>
              <a:t>Project Manager, Southland Industries</a:t>
            </a:r>
          </a:p>
        </p:txBody>
      </p:sp>
      <p:sp>
        <p:nvSpPr>
          <p:cNvPr id="11" name="TextBox 10"/>
          <p:cNvSpPr txBox="1"/>
          <p:nvPr/>
        </p:nvSpPr>
        <p:spPr>
          <a:xfrm>
            <a:off x="13870838" y="3345359"/>
            <a:ext cx="4120978" cy="769441"/>
          </a:xfrm>
          <a:prstGeom prst="rect">
            <a:avLst/>
          </a:prstGeom>
          <a:noFill/>
        </p:spPr>
        <p:txBody>
          <a:bodyPr wrap="square" rtlCol="0">
            <a:spAutoFit/>
          </a:bodyPr>
          <a:lstStyle/>
          <a:p>
            <a:pPr>
              <a:spcAft>
                <a:spcPts val="600"/>
              </a:spcAft>
            </a:pPr>
            <a:r>
              <a:rPr lang="en-US" cap="small" dirty="0">
                <a:latin typeface="Georgia" panose="02040502050405020303" pitchFamily="18" charset="0"/>
              </a:rPr>
              <a:t>Senior Mechanical Engineer, Southland Industries</a:t>
            </a:r>
          </a:p>
        </p:txBody>
      </p:sp>
      <p:sp>
        <p:nvSpPr>
          <p:cNvPr id="12" name="TextBox 11"/>
          <p:cNvSpPr txBox="1"/>
          <p:nvPr/>
        </p:nvSpPr>
        <p:spPr>
          <a:xfrm>
            <a:off x="13883194" y="4141444"/>
            <a:ext cx="3534684" cy="769441"/>
          </a:xfrm>
          <a:prstGeom prst="rect">
            <a:avLst/>
          </a:prstGeom>
          <a:noFill/>
        </p:spPr>
        <p:txBody>
          <a:bodyPr wrap="square" rtlCol="0">
            <a:spAutoFit/>
          </a:bodyPr>
          <a:lstStyle/>
          <a:p>
            <a:pPr>
              <a:spcAft>
                <a:spcPts val="600"/>
              </a:spcAft>
            </a:pPr>
            <a:r>
              <a:rPr lang="en-US" cap="small" dirty="0">
                <a:latin typeface="Georgia" panose="02040502050405020303" pitchFamily="18" charset="0"/>
              </a:rPr>
              <a:t>Thesis Advisor, Professor at Penn State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009" b="20242"/>
          <a:stretch/>
        </p:blipFill>
        <p:spPr>
          <a:xfrm>
            <a:off x="20726400" y="1153229"/>
            <a:ext cx="4307738" cy="2961571"/>
          </a:xfrm>
          <a:prstGeom prst="rect">
            <a:avLst/>
          </a:prstGeom>
        </p:spPr>
      </p:pic>
      <p:sp>
        <p:nvSpPr>
          <p:cNvPr id="14" name="TextBox 13"/>
          <p:cNvSpPr txBox="1"/>
          <p:nvPr/>
        </p:nvSpPr>
        <p:spPr>
          <a:xfrm>
            <a:off x="10493324" y="4834129"/>
            <a:ext cx="6715331" cy="1184940"/>
          </a:xfrm>
          <a:prstGeom prst="rect">
            <a:avLst/>
          </a:prstGeom>
          <a:noFill/>
        </p:spPr>
        <p:txBody>
          <a:bodyPr wrap="square" rtlCol="0">
            <a:spAutoFit/>
          </a:bodyPr>
          <a:lstStyle/>
          <a:p>
            <a:pPr algn="ctr">
              <a:spcAft>
                <a:spcPts val="600"/>
              </a:spcAft>
            </a:pPr>
            <a:endParaRPr lang="en-US" cap="small" dirty="0">
              <a:latin typeface="Georgia" panose="02040502050405020303" pitchFamily="18" charset="0"/>
            </a:endParaRPr>
          </a:p>
          <a:p>
            <a:pPr algn="ctr">
              <a:spcAft>
                <a:spcPts val="600"/>
              </a:spcAft>
            </a:pPr>
            <a:r>
              <a:rPr lang="en-US" cap="small" dirty="0" smtClean="0">
                <a:latin typeface="Georgia" panose="02040502050405020303" pitchFamily="18" charset="0"/>
              </a:rPr>
              <a:t>Photos Courtesy of HKS Inc. and </a:t>
            </a:r>
            <a:r>
              <a:rPr lang="en-US" cap="small" dirty="0" err="1" smtClean="0">
                <a:latin typeface="Georgia" panose="02040502050405020303" pitchFamily="18" charset="0"/>
              </a:rPr>
              <a:t>Wingler</a:t>
            </a:r>
            <a:r>
              <a:rPr lang="en-US" cap="small" dirty="0" smtClean="0">
                <a:latin typeface="Georgia" panose="02040502050405020303" pitchFamily="18" charset="0"/>
              </a:rPr>
              <a:t> &amp; Sharp Architects, Inc.</a:t>
            </a:r>
          </a:p>
        </p:txBody>
      </p:sp>
      <p:sp>
        <p:nvSpPr>
          <p:cNvPr id="15" name="TextBox 14"/>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Tree>
    <p:extLst>
      <p:ext uri="{BB962C8B-B14F-4D97-AF65-F5344CB8AC3E}">
        <p14:creationId xmlns:p14="http://schemas.microsoft.com/office/powerpoint/2010/main" val="2074395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19"/>
            <a:ext cx="9144000" cy="463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3275" y="723899"/>
            <a:ext cx="8553450" cy="5410200"/>
          </a:xfrm>
          <a:prstGeom prst="rect">
            <a:avLst/>
          </a:prstGeom>
        </p:spPr>
      </p:pic>
      <p:sp>
        <p:nvSpPr>
          <p:cNvPr id="4" name="TextBox 3"/>
          <p:cNvSpPr txBox="1"/>
          <p:nvPr/>
        </p:nvSpPr>
        <p:spPr>
          <a:xfrm>
            <a:off x="9639300" y="4298929"/>
            <a:ext cx="8153400" cy="1446550"/>
          </a:xfrm>
          <a:prstGeom prst="rect">
            <a:avLst/>
          </a:prstGeom>
          <a:noFill/>
        </p:spPr>
        <p:txBody>
          <a:bodyPr wrap="square" rtlCol="0">
            <a:spAutoFit/>
          </a:bodyPr>
          <a:lstStyle/>
          <a:p>
            <a:pPr algn="ctr"/>
            <a:r>
              <a:rPr lang="en-US" sz="4400" cap="small" dirty="0" smtClean="0">
                <a:latin typeface="Georgia" panose="02040502050405020303" pitchFamily="18" charset="0"/>
              </a:rPr>
              <a:t>Carl R. </a:t>
            </a:r>
            <a:r>
              <a:rPr lang="en-US" sz="4400" cap="small" dirty="0" err="1" smtClean="0">
                <a:latin typeface="Georgia" panose="02040502050405020303" pitchFamily="18" charset="0"/>
              </a:rPr>
              <a:t>Darnall</a:t>
            </a:r>
            <a:r>
              <a:rPr lang="en-US" sz="4400" cap="small" dirty="0" smtClean="0">
                <a:latin typeface="Georgia" panose="02040502050405020303" pitchFamily="18" charset="0"/>
              </a:rPr>
              <a:t> Army Medical Center Replacement</a:t>
            </a:r>
            <a:endParaRPr lang="en-US" sz="4400" cap="small" dirty="0">
              <a:latin typeface="Georgia" panose="02040502050405020303" pitchFamily="18" charset="0"/>
            </a:endParaRPr>
          </a:p>
        </p:txBody>
      </p:sp>
      <p:sp>
        <p:nvSpPr>
          <p:cNvPr id="6" name="TextBox 5"/>
          <p:cNvSpPr txBox="1"/>
          <p:nvPr/>
        </p:nvSpPr>
        <p:spPr>
          <a:xfrm>
            <a:off x="9639300" y="1112519"/>
            <a:ext cx="8153400" cy="1200329"/>
          </a:xfrm>
          <a:prstGeom prst="rect">
            <a:avLst/>
          </a:prstGeom>
          <a:noFill/>
        </p:spPr>
        <p:txBody>
          <a:bodyPr wrap="square" rtlCol="0">
            <a:spAutoFit/>
          </a:bodyPr>
          <a:lstStyle/>
          <a:p>
            <a:pPr algn="ctr"/>
            <a:r>
              <a:rPr lang="en-US" sz="7200" cap="small" dirty="0" smtClean="0">
                <a:latin typeface="Georgia" panose="02040502050405020303" pitchFamily="18" charset="0"/>
              </a:rPr>
              <a:t>Questions?</a:t>
            </a:r>
            <a:endParaRPr lang="en-US" sz="7200" cap="small" dirty="0">
              <a:latin typeface="Georgia" panose="02040502050405020303" pitchFamily="18" charset="0"/>
            </a:endParaRPr>
          </a:p>
        </p:txBody>
      </p:sp>
    </p:spTree>
    <p:extLst>
      <p:ext uri="{BB962C8B-B14F-4D97-AF65-F5344CB8AC3E}">
        <p14:creationId xmlns:p14="http://schemas.microsoft.com/office/powerpoint/2010/main" val="1154179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9601200" y="77568"/>
            <a:ext cx="8686800" cy="646331"/>
          </a:xfrm>
          <a:prstGeom prst="rect">
            <a:avLst/>
          </a:prstGeom>
          <a:noFill/>
        </p:spPr>
        <p:txBody>
          <a:bodyPr wrap="square" rtlCol="0">
            <a:spAutoFit/>
          </a:bodyPr>
          <a:lstStyle/>
          <a:p>
            <a:r>
              <a:rPr lang="en-US" sz="3600" cap="small" dirty="0" smtClean="0">
                <a:latin typeface="Georgia" panose="02040502050405020303" pitchFamily="18" charset="0"/>
              </a:rPr>
              <a:t>Building Overview</a:t>
            </a:r>
            <a:endParaRPr lang="en-US" sz="3600" cap="small" dirty="0">
              <a:latin typeface="Georgia" panose="02040502050405020303" pitchFamily="18" charset="0"/>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7207"/>
          <a:stretch/>
        </p:blipFill>
        <p:spPr>
          <a:xfrm>
            <a:off x="11194333" y="3810000"/>
            <a:ext cx="5500534" cy="2307383"/>
          </a:xfrm>
          <a:prstGeom prst="rect">
            <a:avLst/>
          </a:prstGeom>
        </p:spPr>
      </p:pic>
      <p:sp>
        <p:nvSpPr>
          <p:cNvPr id="11" name="Rectangle 10"/>
          <p:cNvSpPr/>
          <p:nvPr/>
        </p:nvSpPr>
        <p:spPr>
          <a:xfrm>
            <a:off x="2438400" y="990600"/>
            <a:ext cx="3124200" cy="405581"/>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515" t="12499" r="12122" b="10001"/>
          <a:stretch/>
        </p:blipFill>
        <p:spPr>
          <a:xfrm>
            <a:off x="19278600" y="3330446"/>
            <a:ext cx="6389124" cy="1737394"/>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273" t="13066" r="11364" b="9434"/>
          <a:stretch/>
        </p:blipFill>
        <p:spPr>
          <a:xfrm>
            <a:off x="19278600" y="990600"/>
            <a:ext cx="6389124" cy="1737393"/>
          </a:xfrm>
          <a:prstGeom prst="rect">
            <a:avLst/>
          </a:prstGeom>
        </p:spPr>
      </p:pic>
      <p:sp>
        <p:nvSpPr>
          <p:cNvPr id="18" name="TextBox 17"/>
          <p:cNvSpPr txBox="1"/>
          <p:nvPr/>
        </p:nvSpPr>
        <p:spPr>
          <a:xfrm>
            <a:off x="19278600" y="2727993"/>
            <a:ext cx="1688076" cy="523220"/>
          </a:xfrm>
          <a:prstGeom prst="rect">
            <a:avLst/>
          </a:prstGeom>
          <a:noFill/>
        </p:spPr>
        <p:txBody>
          <a:bodyPr wrap="square" rtlCol="0">
            <a:spAutoFit/>
          </a:bodyPr>
          <a:lstStyle/>
          <a:p>
            <a:r>
              <a:rPr lang="en-US" sz="2800" cap="small" dirty="0" smtClean="0"/>
              <a:t>Level 5</a:t>
            </a:r>
            <a:endParaRPr lang="en-US" sz="2800" cap="small" dirty="0"/>
          </a:p>
        </p:txBody>
      </p:sp>
      <p:sp>
        <p:nvSpPr>
          <p:cNvPr id="19" name="TextBox 18"/>
          <p:cNvSpPr txBox="1"/>
          <p:nvPr/>
        </p:nvSpPr>
        <p:spPr>
          <a:xfrm>
            <a:off x="19278600" y="5067840"/>
            <a:ext cx="1828800" cy="523220"/>
          </a:xfrm>
          <a:prstGeom prst="rect">
            <a:avLst/>
          </a:prstGeom>
          <a:noFill/>
        </p:spPr>
        <p:txBody>
          <a:bodyPr wrap="square" rtlCol="0">
            <a:spAutoFit/>
          </a:bodyPr>
          <a:lstStyle/>
          <a:p>
            <a:r>
              <a:rPr lang="en-US" sz="2800" cap="small" dirty="0" smtClean="0"/>
              <a:t>Level 6</a:t>
            </a:r>
            <a:endParaRPr lang="en-US" sz="2800" cap="small"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6987" y="1137211"/>
            <a:ext cx="5205831" cy="2193235"/>
          </a:xfrm>
          <a:prstGeom prst="rect">
            <a:avLst/>
          </a:prstGeom>
        </p:spPr>
      </p:pic>
      <p:sp>
        <p:nvSpPr>
          <p:cNvPr id="12" name="TextBox 11"/>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
        <p:nvSpPr>
          <p:cNvPr id="3" name="TextBox 2"/>
          <p:cNvSpPr txBox="1"/>
          <p:nvPr/>
        </p:nvSpPr>
        <p:spPr>
          <a:xfrm>
            <a:off x="22612862" y="1039956"/>
            <a:ext cx="2590800" cy="430887"/>
          </a:xfrm>
          <a:prstGeom prst="rect">
            <a:avLst/>
          </a:prstGeom>
          <a:noFill/>
        </p:spPr>
        <p:txBody>
          <a:bodyPr wrap="square" rtlCol="0">
            <a:spAutoFit/>
          </a:bodyPr>
          <a:lstStyle/>
          <a:p>
            <a:r>
              <a:rPr lang="en-US" b="1" cap="small" dirty="0" smtClean="0"/>
              <a:t>Patient Rooms</a:t>
            </a:r>
            <a:endParaRPr lang="en-US" b="1" cap="small" dirty="0"/>
          </a:p>
        </p:txBody>
      </p:sp>
      <p:sp>
        <p:nvSpPr>
          <p:cNvPr id="13" name="TextBox 12"/>
          <p:cNvSpPr txBox="1"/>
          <p:nvPr/>
        </p:nvSpPr>
        <p:spPr>
          <a:xfrm>
            <a:off x="22021800" y="2657691"/>
            <a:ext cx="2590800" cy="430887"/>
          </a:xfrm>
          <a:prstGeom prst="rect">
            <a:avLst/>
          </a:prstGeom>
          <a:noFill/>
        </p:spPr>
        <p:txBody>
          <a:bodyPr wrap="square" rtlCol="0">
            <a:spAutoFit/>
          </a:bodyPr>
          <a:lstStyle/>
          <a:p>
            <a:r>
              <a:rPr lang="en-US" b="1" cap="small" dirty="0" smtClean="0"/>
              <a:t>Medical Support</a:t>
            </a:r>
            <a:endParaRPr lang="en-US" b="1" cap="small" dirty="0"/>
          </a:p>
        </p:txBody>
      </p:sp>
      <p:sp>
        <p:nvSpPr>
          <p:cNvPr id="14" name="TextBox 13"/>
          <p:cNvSpPr txBox="1"/>
          <p:nvPr/>
        </p:nvSpPr>
        <p:spPr>
          <a:xfrm>
            <a:off x="20040600" y="3943314"/>
            <a:ext cx="2590800" cy="430887"/>
          </a:xfrm>
          <a:prstGeom prst="rect">
            <a:avLst/>
          </a:prstGeom>
          <a:noFill/>
        </p:spPr>
        <p:txBody>
          <a:bodyPr wrap="square" rtlCol="0">
            <a:spAutoFit/>
          </a:bodyPr>
          <a:lstStyle/>
          <a:p>
            <a:r>
              <a:rPr lang="en-US" b="1" cap="small" dirty="0" smtClean="0"/>
              <a:t>Offices</a:t>
            </a:r>
            <a:endParaRPr lang="en-US" b="1" cap="small" dirty="0"/>
          </a:p>
        </p:txBody>
      </p:sp>
      <p:sp>
        <p:nvSpPr>
          <p:cNvPr id="17" name="TextBox 16"/>
          <p:cNvSpPr txBox="1"/>
          <p:nvPr/>
        </p:nvSpPr>
        <p:spPr>
          <a:xfrm>
            <a:off x="23051524" y="3438777"/>
            <a:ext cx="2590800" cy="430887"/>
          </a:xfrm>
          <a:prstGeom prst="rect">
            <a:avLst/>
          </a:prstGeom>
          <a:noFill/>
        </p:spPr>
        <p:txBody>
          <a:bodyPr wrap="square" rtlCol="0">
            <a:spAutoFit/>
          </a:bodyPr>
          <a:lstStyle/>
          <a:p>
            <a:r>
              <a:rPr lang="en-US" b="1" cap="small" dirty="0" smtClean="0"/>
              <a:t>Conference</a:t>
            </a:r>
            <a:endParaRPr lang="en-US" b="1" cap="small" dirty="0"/>
          </a:p>
        </p:txBody>
      </p:sp>
      <p:sp>
        <p:nvSpPr>
          <p:cNvPr id="20" name="TextBox 19"/>
          <p:cNvSpPr txBox="1"/>
          <p:nvPr/>
        </p:nvSpPr>
        <p:spPr>
          <a:xfrm>
            <a:off x="22319738" y="5129023"/>
            <a:ext cx="1226062" cy="430887"/>
          </a:xfrm>
          <a:prstGeom prst="rect">
            <a:avLst/>
          </a:prstGeom>
          <a:noFill/>
        </p:spPr>
        <p:txBody>
          <a:bodyPr wrap="square" rtlCol="0">
            <a:spAutoFit/>
          </a:bodyPr>
          <a:lstStyle/>
          <a:p>
            <a:r>
              <a:rPr lang="en-US" b="1" cap="small" dirty="0" smtClean="0"/>
              <a:t>Library</a:t>
            </a:r>
            <a:endParaRPr lang="en-US" b="1" cap="small" dirty="0"/>
          </a:p>
        </p:txBody>
      </p:sp>
      <p:cxnSp>
        <p:nvCxnSpPr>
          <p:cNvPr id="9" name="Straight Arrow Connector 8"/>
          <p:cNvCxnSpPr>
            <a:stCxn id="20" idx="1"/>
          </p:cNvCxnSpPr>
          <p:nvPr/>
        </p:nvCxnSpPr>
        <p:spPr>
          <a:xfrm flipH="1" flipV="1">
            <a:off x="22021800" y="4724400"/>
            <a:ext cx="297938" cy="6200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1"/>
          </p:cNvCxnSpPr>
          <p:nvPr/>
        </p:nvCxnSpPr>
        <p:spPr>
          <a:xfrm flipH="1" flipV="1">
            <a:off x="21259800" y="1752600"/>
            <a:ext cx="762000" cy="11205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547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9601200" y="77568"/>
            <a:ext cx="8686800" cy="646331"/>
          </a:xfrm>
          <a:prstGeom prst="rect">
            <a:avLst/>
          </a:prstGeom>
          <a:noFill/>
        </p:spPr>
        <p:txBody>
          <a:bodyPr wrap="square" rtlCol="0">
            <a:spAutoFit/>
          </a:bodyPr>
          <a:lstStyle/>
          <a:p>
            <a:r>
              <a:rPr lang="en-US" sz="3600" cap="small" dirty="0" smtClean="0">
                <a:latin typeface="Georgia" panose="02040502050405020303" pitchFamily="18" charset="0"/>
              </a:rPr>
              <a:t>Building Overview</a:t>
            </a:r>
            <a:endParaRPr lang="en-US" sz="3600" cap="small" dirty="0">
              <a:latin typeface="Georgia" panose="02040502050405020303" pitchFamily="18" charset="0"/>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7207"/>
          <a:stretch/>
        </p:blipFill>
        <p:spPr>
          <a:xfrm>
            <a:off x="11194333" y="3810000"/>
            <a:ext cx="5500534" cy="2307383"/>
          </a:xfrm>
          <a:prstGeom prst="rect">
            <a:avLst/>
          </a:prstGeom>
        </p:spPr>
      </p:pic>
      <p:sp>
        <p:nvSpPr>
          <p:cNvPr id="11" name="Rectangle 10"/>
          <p:cNvSpPr/>
          <p:nvPr/>
        </p:nvSpPr>
        <p:spPr>
          <a:xfrm>
            <a:off x="2438400" y="990600"/>
            <a:ext cx="3124200" cy="405581"/>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515" t="12499" r="12122" b="10001"/>
          <a:stretch/>
        </p:blipFill>
        <p:spPr>
          <a:xfrm>
            <a:off x="19278600" y="3330446"/>
            <a:ext cx="6389124" cy="1737394"/>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273" t="13066" r="11364" b="9434"/>
          <a:stretch/>
        </p:blipFill>
        <p:spPr>
          <a:xfrm>
            <a:off x="19278600" y="990600"/>
            <a:ext cx="6389124" cy="1737393"/>
          </a:xfrm>
          <a:prstGeom prst="rect">
            <a:avLst/>
          </a:prstGeom>
        </p:spPr>
      </p:pic>
      <p:sp>
        <p:nvSpPr>
          <p:cNvPr id="18" name="TextBox 17"/>
          <p:cNvSpPr txBox="1"/>
          <p:nvPr/>
        </p:nvSpPr>
        <p:spPr>
          <a:xfrm>
            <a:off x="19278600" y="2727993"/>
            <a:ext cx="2438400" cy="523220"/>
          </a:xfrm>
          <a:prstGeom prst="rect">
            <a:avLst/>
          </a:prstGeom>
          <a:noFill/>
        </p:spPr>
        <p:txBody>
          <a:bodyPr wrap="square" rtlCol="0">
            <a:spAutoFit/>
          </a:bodyPr>
          <a:lstStyle/>
          <a:p>
            <a:r>
              <a:rPr lang="en-US" sz="2800" cap="small" dirty="0" smtClean="0"/>
              <a:t>Level 5</a:t>
            </a:r>
            <a:endParaRPr lang="en-US" sz="2800" cap="small" dirty="0"/>
          </a:p>
        </p:txBody>
      </p:sp>
      <p:sp>
        <p:nvSpPr>
          <p:cNvPr id="19" name="TextBox 18"/>
          <p:cNvSpPr txBox="1"/>
          <p:nvPr/>
        </p:nvSpPr>
        <p:spPr>
          <a:xfrm>
            <a:off x="19278600" y="5067840"/>
            <a:ext cx="2057400" cy="523220"/>
          </a:xfrm>
          <a:prstGeom prst="rect">
            <a:avLst/>
          </a:prstGeom>
          <a:noFill/>
        </p:spPr>
        <p:txBody>
          <a:bodyPr wrap="square" rtlCol="0">
            <a:spAutoFit/>
          </a:bodyPr>
          <a:lstStyle/>
          <a:p>
            <a:r>
              <a:rPr lang="en-US" sz="2800" cap="small" dirty="0" smtClean="0"/>
              <a:t>Level 6</a:t>
            </a:r>
            <a:endParaRPr lang="en-US" sz="2800" cap="small"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6987" y="1137211"/>
            <a:ext cx="5205831" cy="2193235"/>
          </a:xfrm>
          <a:prstGeom prst="rect">
            <a:avLst/>
          </a:prstGeom>
        </p:spPr>
      </p:pic>
      <p:sp>
        <p:nvSpPr>
          <p:cNvPr id="3" name="Rectangle 2"/>
          <p:cNvSpPr/>
          <p:nvPr/>
        </p:nvSpPr>
        <p:spPr>
          <a:xfrm>
            <a:off x="15240000" y="1600200"/>
            <a:ext cx="1182818"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Tree>
    <p:extLst>
      <p:ext uri="{BB962C8B-B14F-4D97-AF65-F5344CB8AC3E}">
        <p14:creationId xmlns:p14="http://schemas.microsoft.com/office/powerpoint/2010/main" val="2516944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2438400" y="990600"/>
            <a:ext cx="3124200" cy="405581"/>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extBox 14"/>
          <p:cNvSpPr txBox="1"/>
          <p:nvPr/>
        </p:nvSpPr>
        <p:spPr>
          <a:xfrm>
            <a:off x="9601200" y="77568"/>
            <a:ext cx="8686800" cy="646331"/>
          </a:xfrm>
          <a:prstGeom prst="rect">
            <a:avLst/>
          </a:prstGeom>
          <a:noFill/>
        </p:spPr>
        <p:txBody>
          <a:bodyPr wrap="square" rtlCol="0">
            <a:spAutoFit/>
          </a:bodyPr>
          <a:lstStyle/>
          <a:p>
            <a:r>
              <a:rPr lang="en-US" sz="3600" cap="small" dirty="0" smtClean="0">
                <a:latin typeface="Georgia" panose="02040502050405020303" pitchFamily="18" charset="0"/>
              </a:rPr>
              <a:t>Mechanical System</a:t>
            </a:r>
            <a:endParaRPr lang="en-US" sz="3600" cap="small" dirty="0">
              <a:latin typeface="Georgia" panose="02040502050405020303" pitchFamily="18" charset="0"/>
            </a:endParaRPr>
          </a:p>
        </p:txBody>
      </p:sp>
      <p:sp>
        <p:nvSpPr>
          <p:cNvPr id="6" name="TextBox 5"/>
          <p:cNvSpPr txBox="1"/>
          <p:nvPr/>
        </p:nvSpPr>
        <p:spPr>
          <a:xfrm>
            <a:off x="10591800" y="1034231"/>
            <a:ext cx="3048000" cy="523220"/>
          </a:xfrm>
          <a:prstGeom prst="rect">
            <a:avLst/>
          </a:prstGeom>
          <a:noFill/>
        </p:spPr>
        <p:txBody>
          <a:bodyPr wrap="square" rtlCol="0">
            <a:spAutoFit/>
          </a:bodyPr>
          <a:lstStyle/>
          <a:p>
            <a:r>
              <a:rPr lang="en-US" sz="2800" cap="small" dirty="0" smtClean="0">
                <a:latin typeface="Georgia" panose="02040502050405020303" pitchFamily="18" charset="0"/>
              </a:rPr>
              <a:t>Cooling System</a:t>
            </a:r>
            <a:endParaRPr lang="en-US" sz="2800" cap="small" dirty="0">
              <a:latin typeface="Georgia" panose="02040502050405020303" pitchFamily="18" charset="0"/>
            </a:endParaRPr>
          </a:p>
        </p:txBody>
      </p:sp>
      <p:sp>
        <p:nvSpPr>
          <p:cNvPr id="16" name="TextBox 15"/>
          <p:cNvSpPr txBox="1"/>
          <p:nvPr/>
        </p:nvSpPr>
        <p:spPr>
          <a:xfrm>
            <a:off x="20688300" y="1034231"/>
            <a:ext cx="3048000" cy="523220"/>
          </a:xfrm>
          <a:prstGeom prst="rect">
            <a:avLst/>
          </a:prstGeom>
          <a:noFill/>
        </p:spPr>
        <p:txBody>
          <a:bodyPr wrap="square" rtlCol="0">
            <a:spAutoFit/>
          </a:bodyPr>
          <a:lstStyle/>
          <a:p>
            <a:r>
              <a:rPr lang="en-US" sz="2800" cap="small" dirty="0" smtClean="0">
                <a:latin typeface="Georgia" panose="02040502050405020303" pitchFamily="18" charset="0"/>
              </a:rPr>
              <a:t>Heating System</a:t>
            </a:r>
            <a:endParaRPr lang="en-US" sz="2800" cap="small" dirty="0">
              <a:latin typeface="Georgia" panose="02040502050405020303" pitchFamily="18" charset="0"/>
            </a:endParaRPr>
          </a:p>
        </p:txBody>
      </p:sp>
      <p:pic>
        <p:nvPicPr>
          <p:cNvPr id="8" name="Picture 7"/>
          <p:cNvPicPr>
            <a:picLocks noChangeAspect="1"/>
          </p:cNvPicPr>
          <p:nvPr/>
        </p:nvPicPr>
        <p:blipFill>
          <a:blip r:embed="rId4"/>
          <a:stretch>
            <a:fillRect/>
          </a:stretch>
        </p:blipFill>
        <p:spPr>
          <a:xfrm>
            <a:off x="10591800" y="1744290"/>
            <a:ext cx="4420587" cy="2304167"/>
          </a:xfrm>
          <a:prstGeom prst="rect">
            <a:avLst/>
          </a:prstGeom>
        </p:spPr>
      </p:pic>
      <p:pic>
        <p:nvPicPr>
          <p:cNvPr id="9" name="Picture 8"/>
          <p:cNvPicPr>
            <a:picLocks noChangeAspect="1"/>
          </p:cNvPicPr>
          <p:nvPr/>
        </p:nvPicPr>
        <p:blipFill>
          <a:blip r:embed="rId5"/>
          <a:stretch>
            <a:fillRect/>
          </a:stretch>
        </p:blipFill>
        <p:spPr>
          <a:xfrm>
            <a:off x="20650199" y="1829132"/>
            <a:ext cx="4962525" cy="2219325"/>
          </a:xfrm>
          <a:prstGeom prst="rect">
            <a:avLst/>
          </a:prstGeom>
        </p:spPr>
      </p:pic>
      <p:sp>
        <p:nvSpPr>
          <p:cNvPr id="10" name="TextBox 9"/>
          <p:cNvSpPr txBox="1"/>
          <p:nvPr/>
        </p:nvSpPr>
        <p:spPr>
          <a:xfrm>
            <a:off x="19626261" y="4236705"/>
            <a:ext cx="7010400" cy="2092881"/>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(4) 11,700 MBH steam boilers</a:t>
            </a:r>
          </a:p>
          <a:p>
            <a:pPr>
              <a:spcAft>
                <a:spcPts val="600"/>
              </a:spcAft>
            </a:pPr>
            <a:r>
              <a:rPr lang="en-US" cap="small" dirty="0">
                <a:latin typeface="Georgia" panose="02040502050405020303" pitchFamily="18" charset="0"/>
              </a:rPr>
              <a:t> </a:t>
            </a:r>
            <a:r>
              <a:rPr lang="en-US" cap="small" dirty="0" smtClean="0">
                <a:latin typeface="Georgia" panose="02040502050405020303" pitchFamily="18" charset="0"/>
              </a:rPr>
              <a:t>      Low </a:t>
            </a:r>
            <a:r>
              <a:rPr lang="en-US" cap="small" dirty="0" err="1" smtClean="0">
                <a:latin typeface="Georgia" panose="02040502050405020303" pitchFamily="18" charset="0"/>
              </a:rPr>
              <a:t>Nox</a:t>
            </a:r>
            <a:r>
              <a:rPr lang="en-US" cap="small" dirty="0" smtClean="0">
                <a:latin typeface="Georgia" panose="02040502050405020303" pitchFamily="18" charset="0"/>
              </a:rPr>
              <a:t> burner &amp; boiler stack economizer</a:t>
            </a:r>
          </a:p>
          <a:p>
            <a:pPr>
              <a:spcAft>
                <a:spcPts val="600"/>
              </a:spcAft>
            </a:pPr>
            <a:r>
              <a:rPr lang="en-US" cap="small" dirty="0" smtClean="0">
                <a:latin typeface="Georgia" panose="02040502050405020303" pitchFamily="18" charset="0"/>
              </a:rPr>
              <a:t>(3) Steam to water heat exchanger</a:t>
            </a:r>
          </a:p>
          <a:p>
            <a:pPr>
              <a:spcAft>
                <a:spcPts val="600"/>
              </a:spcAft>
            </a:pPr>
            <a:r>
              <a:rPr lang="en-US" cap="small" dirty="0" smtClean="0">
                <a:latin typeface="Georgia" panose="02040502050405020303" pitchFamily="18" charset="0"/>
              </a:rPr>
              <a:t>Steam for humidification &amp; sterile equipment</a:t>
            </a:r>
          </a:p>
          <a:p>
            <a:pPr>
              <a:spcAft>
                <a:spcPts val="600"/>
              </a:spcAft>
            </a:pPr>
            <a:r>
              <a:rPr lang="en-US" cap="small" dirty="0">
                <a:latin typeface="Georgia" panose="02040502050405020303" pitchFamily="18" charset="0"/>
              </a:rPr>
              <a:t>Provides </a:t>
            </a:r>
            <a:r>
              <a:rPr lang="en-US" cap="small" dirty="0" smtClean="0">
                <a:latin typeface="Georgia" panose="02040502050405020303" pitchFamily="18" charset="0"/>
              </a:rPr>
              <a:t>140°F </a:t>
            </a:r>
            <a:r>
              <a:rPr lang="en-US" cap="small" dirty="0">
                <a:latin typeface="Georgia" panose="02040502050405020303" pitchFamily="18" charset="0"/>
              </a:rPr>
              <a:t>to </a:t>
            </a:r>
            <a:r>
              <a:rPr lang="en-US" cap="small" dirty="0" smtClean="0">
                <a:latin typeface="Georgia" panose="02040502050405020303" pitchFamily="18" charset="0"/>
              </a:rPr>
              <a:t>AHUs and CAVs</a:t>
            </a:r>
            <a:endParaRPr lang="en-US" cap="small" dirty="0">
              <a:latin typeface="Georgia" panose="02040502050405020303" pitchFamily="18" charset="0"/>
            </a:endParaRPr>
          </a:p>
        </p:txBody>
      </p:sp>
      <p:sp>
        <p:nvSpPr>
          <p:cNvPr id="19" name="TextBox 18"/>
          <p:cNvSpPr txBox="1"/>
          <p:nvPr/>
        </p:nvSpPr>
        <p:spPr>
          <a:xfrm>
            <a:off x="10591800" y="4236705"/>
            <a:ext cx="5867400" cy="2092881"/>
          </a:xfrm>
          <a:prstGeom prst="rect">
            <a:avLst/>
          </a:prstGeom>
          <a:noFill/>
        </p:spPr>
        <p:txBody>
          <a:bodyPr wrap="square" rtlCol="0">
            <a:spAutoFit/>
          </a:bodyPr>
          <a:lstStyle/>
          <a:p>
            <a:pPr>
              <a:spcAft>
                <a:spcPts val="600"/>
              </a:spcAft>
            </a:pPr>
            <a:r>
              <a:rPr lang="en-US" cap="small" dirty="0" smtClean="0">
                <a:latin typeface="Georgia" panose="02040502050405020303" pitchFamily="18" charset="0"/>
              </a:rPr>
              <a:t>(4) 1,300 ton centrifugal chillers</a:t>
            </a:r>
          </a:p>
          <a:p>
            <a:pPr>
              <a:spcAft>
                <a:spcPts val="600"/>
              </a:spcAft>
            </a:pPr>
            <a:r>
              <a:rPr lang="en-US" cap="small" dirty="0" smtClean="0">
                <a:latin typeface="Georgia" panose="02040502050405020303" pitchFamily="18" charset="0"/>
              </a:rPr>
              <a:t>(4) 18,000 MBH cooling towers</a:t>
            </a:r>
          </a:p>
          <a:p>
            <a:pPr marL="457200" indent="-457200">
              <a:spcAft>
                <a:spcPts val="600"/>
              </a:spcAft>
              <a:buAutoNum type="arabicParenBoth"/>
            </a:pPr>
            <a:r>
              <a:rPr lang="en-US" cap="small" dirty="0" smtClean="0">
                <a:latin typeface="Georgia" panose="02040502050405020303" pitchFamily="18" charset="0"/>
              </a:rPr>
              <a:t>200 ton heat recovery chiller</a:t>
            </a:r>
          </a:p>
          <a:p>
            <a:pPr lvl="1">
              <a:spcAft>
                <a:spcPts val="600"/>
              </a:spcAft>
            </a:pPr>
            <a:r>
              <a:rPr lang="en-US" cap="small" dirty="0" smtClean="0">
                <a:latin typeface="Georgia" panose="02040502050405020303" pitchFamily="18" charset="0"/>
              </a:rPr>
              <a:t>Domestic hot water &amp; chilled water</a:t>
            </a:r>
            <a:endParaRPr lang="en-US" cap="small" dirty="0">
              <a:latin typeface="Georgia" panose="02040502050405020303" pitchFamily="18" charset="0"/>
            </a:endParaRPr>
          </a:p>
          <a:p>
            <a:pPr>
              <a:spcAft>
                <a:spcPts val="600"/>
              </a:spcAft>
            </a:pPr>
            <a:r>
              <a:rPr lang="en-US" cap="small" dirty="0" smtClean="0">
                <a:latin typeface="Georgia" panose="02040502050405020303" pitchFamily="18" charset="0"/>
              </a:rPr>
              <a:t>Provides 44°F to AHUs</a:t>
            </a:r>
          </a:p>
        </p:txBody>
      </p:sp>
      <p:sp>
        <p:nvSpPr>
          <p:cNvPr id="11" name="TextBox 10"/>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Tree>
    <p:extLst>
      <p:ext uri="{BB962C8B-B14F-4D97-AF65-F5344CB8AC3E}">
        <p14:creationId xmlns:p14="http://schemas.microsoft.com/office/powerpoint/2010/main" val="2038178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9" name="Rectangle 28"/>
          <p:cNvSpPr/>
          <p:nvPr/>
        </p:nvSpPr>
        <p:spPr>
          <a:xfrm>
            <a:off x="2438400" y="990600"/>
            <a:ext cx="3124200" cy="405581"/>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19627" t="10841" b="64984"/>
          <a:stretch/>
        </p:blipFill>
        <p:spPr>
          <a:xfrm rot="16200000">
            <a:off x="18207921" y="2497120"/>
            <a:ext cx="4337544" cy="1908519"/>
          </a:xfrm>
          <a:prstGeom prst="rect">
            <a:avLst/>
          </a:prstGeom>
        </p:spPr>
      </p:pic>
      <p:sp>
        <p:nvSpPr>
          <p:cNvPr id="15" name="TextBox 14"/>
          <p:cNvSpPr txBox="1"/>
          <p:nvPr/>
        </p:nvSpPr>
        <p:spPr>
          <a:xfrm>
            <a:off x="9601200" y="77568"/>
            <a:ext cx="8686800" cy="646331"/>
          </a:xfrm>
          <a:prstGeom prst="rect">
            <a:avLst/>
          </a:prstGeom>
          <a:noFill/>
        </p:spPr>
        <p:txBody>
          <a:bodyPr wrap="square" rtlCol="0">
            <a:spAutoFit/>
          </a:bodyPr>
          <a:lstStyle/>
          <a:p>
            <a:r>
              <a:rPr lang="en-US" sz="3600" cap="small" dirty="0" smtClean="0">
                <a:latin typeface="Georgia" panose="02040502050405020303" pitchFamily="18" charset="0"/>
              </a:rPr>
              <a:t>Mechanical System</a:t>
            </a:r>
            <a:endParaRPr lang="en-US" sz="3600" cap="small" dirty="0">
              <a:latin typeface="Georgia" panose="02040502050405020303" pitchFamily="18" charset="0"/>
            </a:endParaRPr>
          </a:p>
        </p:txBody>
      </p:sp>
      <p:sp>
        <p:nvSpPr>
          <p:cNvPr id="6" name="TextBox 5"/>
          <p:cNvSpPr txBox="1"/>
          <p:nvPr/>
        </p:nvSpPr>
        <p:spPr>
          <a:xfrm>
            <a:off x="10591800" y="1034231"/>
            <a:ext cx="3048000" cy="523220"/>
          </a:xfrm>
          <a:prstGeom prst="rect">
            <a:avLst/>
          </a:prstGeom>
          <a:noFill/>
        </p:spPr>
        <p:txBody>
          <a:bodyPr wrap="square" rtlCol="0">
            <a:spAutoFit/>
          </a:bodyPr>
          <a:lstStyle/>
          <a:p>
            <a:r>
              <a:rPr lang="en-US" sz="2800" cap="small" dirty="0" smtClean="0">
                <a:latin typeface="Georgia" panose="02040502050405020303" pitchFamily="18" charset="0"/>
              </a:rPr>
              <a:t>Airside System</a:t>
            </a:r>
            <a:endParaRPr lang="en-US" sz="2800" cap="small" dirty="0">
              <a:latin typeface="Georgia" panose="02040502050405020303" pitchFamily="18" charset="0"/>
            </a:endParaRPr>
          </a:p>
        </p:txBody>
      </p:sp>
      <p:sp>
        <p:nvSpPr>
          <p:cNvPr id="7" name="TextBox 6"/>
          <p:cNvSpPr txBox="1"/>
          <p:nvPr/>
        </p:nvSpPr>
        <p:spPr>
          <a:xfrm>
            <a:off x="10591800" y="4495800"/>
            <a:ext cx="7086600" cy="1723549"/>
          </a:xfrm>
          <a:prstGeom prst="rect">
            <a:avLst/>
          </a:prstGeom>
          <a:noFill/>
        </p:spPr>
        <p:txBody>
          <a:bodyPr wrap="square" rtlCol="0">
            <a:spAutoFit/>
          </a:bodyPr>
          <a:lstStyle/>
          <a:p>
            <a:pPr>
              <a:spcAft>
                <a:spcPts val="600"/>
              </a:spcAft>
            </a:pPr>
            <a:r>
              <a:rPr lang="en-US" sz="2400" cap="small" dirty="0" smtClean="0">
                <a:latin typeface="Georgia" panose="02040502050405020303" pitchFamily="18" charset="0"/>
              </a:rPr>
              <a:t>Enthalpy wheel to precondition outdoor air</a:t>
            </a:r>
          </a:p>
          <a:p>
            <a:pPr>
              <a:spcAft>
                <a:spcPts val="600"/>
              </a:spcAft>
            </a:pPr>
            <a:r>
              <a:rPr lang="en-US" sz="2400" cap="small" dirty="0" smtClean="0">
                <a:latin typeface="Georgia" panose="02040502050405020303" pitchFamily="18" charset="0"/>
              </a:rPr>
              <a:t>(2) 45,000 cfm air handler providing 55°F air</a:t>
            </a:r>
          </a:p>
          <a:p>
            <a:pPr>
              <a:spcAft>
                <a:spcPts val="600"/>
              </a:spcAft>
            </a:pPr>
            <a:r>
              <a:rPr lang="en-US" sz="2400" cap="small" dirty="0" smtClean="0">
                <a:latin typeface="Georgia" panose="02040502050405020303" pitchFamily="18" charset="0"/>
              </a:rPr>
              <a:t>Constant Air Volume terminal units with 	reheat</a:t>
            </a:r>
            <a:endParaRPr lang="en-US" sz="2400" cap="small" dirty="0">
              <a:latin typeface="Georgia" panose="02040502050405020303"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2429" b="-1"/>
          <a:stretch/>
        </p:blipFill>
        <p:spPr>
          <a:xfrm rot="16200000">
            <a:off x="21380967" y="1194863"/>
            <a:ext cx="5396753" cy="5334285"/>
          </a:xfrm>
          <a:prstGeom prst="rect">
            <a:avLst/>
          </a:prstGeom>
        </p:spPr>
      </p:pic>
      <p:sp>
        <p:nvSpPr>
          <p:cNvPr id="5" name="TextBox 4"/>
          <p:cNvSpPr txBox="1"/>
          <p:nvPr/>
        </p:nvSpPr>
        <p:spPr>
          <a:xfrm>
            <a:off x="22161666" y="2003474"/>
            <a:ext cx="987458" cy="646331"/>
          </a:xfrm>
          <a:prstGeom prst="rect">
            <a:avLst/>
          </a:prstGeom>
          <a:noFill/>
        </p:spPr>
        <p:txBody>
          <a:bodyPr wrap="square" rtlCol="0">
            <a:spAutoFit/>
          </a:bodyPr>
          <a:lstStyle/>
          <a:p>
            <a:r>
              <a:rPr lang="en-US" sz="1800" dirty="0" smtClean="0">
                <a:latin typeface="Arial" panose="020B0604020202020204" pitchFamily="34" charset="0"/>
                <a:cs typeface="Arial" panose="020B0604020202020204" pitchFamily="34" charset="0"/>
              </a:rPr>
              <a:t>HWS 140°F</a:t>
            </a:r>
            <a:endParaRPr lang="en-US" sz="1800" dirty="0">
              <a:latin typeface="Arial" panose="020B0604020202020204" pitchFamily="34" charset="0"/>
              <a:cs typeface="Arial" panose="020B0604020202020204" pitchFamily="34" charset="0"/>
            </a:endParaRPr>
          </a:p>
        </p:txBody>
      </p:sp>
      <p:sp>
        <p:nvSpPr>
          <p:cNvPr id="12" name="TextBox 11"/>
          <p:cNvSpPr txBox="1"/>
          <p:nvPr/>
        </p:nvSpPr>
        <p:spPr>
          <a:xfrm>
            <a:off x="23621467" y="2277288"/>
            <a:ext cx="1524000" cy="369332"/>
          </a:xfrm>
          <a:prstGeom prst="rect">
            <a:avLst/>
          </a:prstGeom>
          <a:noFill/>
        </p:spPr>
        <p:txBody>
          <a:bodyPr wrap="square" rtlCol="0">
            <a:spAutoFit/>
          </a:bodyPr>
          <a:lstStyle/>
          <a:p>
            <a:r>
              <a:rPr lang="en-US" sz="1800" dirty="0" smtClean="0"/>
              <a:t>CHWS 44</a:t>
            </a:r>
            <a:r>
              <a:rPr lang="en-US" sz="1800" dirty="0">
                <a:latin typeface="Calibri" panose="020F0502020204030204" pitchFamily="34" charset="0"/>
              </a:rPr>
              <a:t>°</a:t>
            </a:r>
            <a:r>
              <a:rPr lang="en-US" sz="1800" dirty="0" smtClean="0"/>
              <a:t>F</a:t>
            </a:r>
            <a:endParaRPr lang="en-US" sz="1800" dirty="0"/>
          </a:p>
        </p:txBody>
      </p:sp>
      <p:sp>
        <p:nvSpPr>
          <p:cNvPr id="13" name="TextBox 12"/>
          <p:cNvSpPr txBox="1"/>
          <p:nvPr/>
        </p:nvSpPr>
        <p:spPr>
          <a:xfrm>
            <a:off x="22920427" y="2271778"/>
            <a:ext cx="838200" cy="369332"/>
          </a:xfrm>
          <a:prstGeom prst="rect">
            <a:avLst/>
          </a:prstGeom>
          <a:noFill/>
        </p:spPr>
        <p:txBody>
          <a:bodyPr wrap="square" rtlCol="0">
            <a:spAutoFit/>
          </a:bodyPr>
          <a:lstStyle/>
          <a:p>
            <a:r>
              <a:rPr lang="en-US" sz="1800" dirty="0" smtClean="0"/>
              <a:t>SHU</a:t>
            </a:r>
            <a:endParaRPr lang="en-US" sz="1800" dirty="0"/>
          </a:p>
        </p:txBody>
      </p:sp>
      <p:sp>
        <p:nvSpPr>
          <p:cNvPr id="18" name="TextBox 17"/>
          <p:cNvSpPr txBox="1"/>
          <p:nvPr/>
        </p:nvSpPr>
        <p:spPr>
          <a:xfrm rot="16200000">
            <a:off x="19343617" y="4074848"/>
            <a:ext cx="1696986" cy="369332"/>
          </a:xfrm>
          <a:prstGeom prst="rect">
            <a:avLst/>
          </a:prstGeom>
          <a:noFill/>
        </p:spPr>
        <p:txBody>
          <a:bodyPr wrap="square" rtlCol="0">
            <a:spAutoFit/>
          </a:bodyPr>
          <a:lstStyle/>
          <a:p>
            <a:r>
              <a:rPr lang="en-US" sz="1800" cap="small" dirty="0" smtClean="0"/>
              <a:t>ENTHALPY</a:t>
            </a:r>
            <a:endParaRPr lang="en-US" sz="1800" cap="small" dirty="0"/>
          </a:p>
        </p:txBody>
      </p:sp>
      <p:sp>
        <p:nvSpPr>
          <p:cNvPr id="19" name="TextBox 18"/>
          <p:cNvSpPr txBox="1"/>
          <p:nvPr/>
        </p:nvSpPr>
        <p:spPr>
          <a:xfrm>
            <a:off x="25449166" y="2271778"/>
            <a:ext cx="1601853" cy="369332"/>
          </a:xfrm>
          <a:prstGeom prst="rect">
            <a:avLst/>
          </a:prstGeom>
          <a:noFill/>
        </p:spPr>
        <p:txBody>
          <a:bodyPr wrap="square" rtlCol="0">
            <a:spAutoFit/>
          </a:bodyPr>
          <a:lstStyle/>
          <a:p>
            <a:r>
              <a:rPr lang="en-US" sz="1800" cap="small" dirty="0" smtClean="0"/>
              <a:t>SUPPLY AIR</a:t>
            </a:r>
            <a:endParaRPr lang="en-US" sz="1800" cap="small" dirty="0"/>
          </a:p>
        </p:txBody>
      </p:sp>
      <p:sp>
        <p:nvSpPr>
          <p:cNvPr id="20" name="TextBox 19"/>
          <p:cNvSpPr txBox="1"/>
          <p:nvPr/>
        </p:nvSpPr>
        <p:spPr>
          <a:xfrm rot="16200000">
            <a:off x="21652793" y="4074847"/>
            <a:ext cx="1894697" cy="369332"/>
          </a:xfrm>
          <a:prstGeom prst="rect">
            <a:avLst/>
          </a:prstGeom>
          <a:noFill/>
        </p:spPr>
        <p:txBody>
          <a:bodyPr wrap="square" rtlCol="0">
            <a:spAutoFit/>
          </a:bodyPr>
          <a:lstStyle/>
          <a:p>
            <a:r>
              <a:rPr lang="en-US" sz="1800" cap="small" dirty="0" smtClean="0"/>
              <a:t>HEATING COIL</a:t>
            </a:r>
            <a:endParaRPr lang="en-US" sz="1800" cap="small" dirty="0"/>
          </a:p>
        </p:txBody>
      </p:sp>
      <p:sp>
        <p:nvSpPr>
          <p:cNvPr id="21" name="TextBox 20"/>
          <p:cNvSpPr txBox="1"/>
          <p:nvPr/>
        </p:nvSpPr>
        <p:spPr>
          <a:xfrm rot="16200000">
            <a:off x="22357983" y="4074847"/>
            <a:ext cx="1676398" cy="369332"/>
          </a:xfrm>
          <a:prstGeom prst="rect">
            <a:avLst/>
          </a:prstGeom>
          <a:noFill/>
        </p:spPr>
        <p:txBody>
          <a:bodyPr wrap="square" rtlCol="0">
            <a:spAutoFit/>
          </a:bodyPr>
          <a:lstStyle/>
          <a:p>
            <a:r>
              <a:rPr lang="en-US" sz="1800" cap="small" dirty="0" smtClean="0"/>
              <a:t>HUMIDIFIER</a:t>
            </a:r>
            <a:endParaRPr lang="en-US" sz="1800" cap="small" dirty="0"/>
          </a:p>
        </p:txBody>
      </p:sp>
      <p:sp>
        <p:nvSpPr>
          <p:cNvPr id="22" name="TextBox 21"/>
          <p:cNvSpPr txBox="1"/>
          <p:nvPr/>
        </p:nvSpPr>
        <p:spPr>
          <a:xfrm rot="16200000">
            <a:off x="23132001" y="4016636"/>
            <a:ext cx="2133599" cy="369332"/>
          </a:xfrm>
          <a:prstGeom prst="rect">
            <a:avLst/>
          </a:prstGeom>
          <a:noFill/>
        </p:spPr>
        <p:txBody>
          <a:bodyPr wrap="square" rtlCol="0">
            <a:spAutoFit/>
          </a:bodyPr>
          <a:lstStyle/>
          <a:p>
            <a:r>
              <a:rPr lang="en-US" sz="1800" cap="small" dirty="0" smtClean="0"/>
              <a:t>COOLING COIL</a:t>
            </a:r>
            <a:endParaRPr lang="en-US" sz="1800" cap="small" dirty="0"/>
          </a:p>
        </p:txBody>
      </p:sp>
      <p:sp>
        <p:nvSpPr>
          <p:cNvPr id="23" name="TextBox 22"/>
          <p:cNvSpPr txBox="1"/>
          <p:nvPr/>
        </p:nvSpPr>
        <p:spPr>
          <a:xfrm rot="16200000">
            <a:off x="24557255" y="4104492"/>
            <a:ext cx="720291" cy="369332"/>
          </a:xfrm>
          <a:prstGeom prst="rect">
            <a:avLst/>
          </a:prstGeom>
          <a:noFill/>
        </p:spPr>
        <p:txBody>
          <a:bodyPr wrap="square" rtlCol="0">
            <a:spAutoFit/>
          </a:bodyPr>
          <a:lstStyle/>
          <a:p>
            <a:r>
              <a:rPr lang="en-US" sz="1800" cap="small" dirty="0" smtClean="0"/>
              <a:t>FAN</a:t>
            </a:r>
            <a:endParaRPr lang="en-US" sz="1800" cap="small" dirty="0"/>
          </a:p>
        </p:txBody>
      </p:sp>
      <p:sp>
        <p:nvSpPr>
          <p:cNvPr id="24" name="TextBox 23"/>
          <p:cNvSpPr txBox="1"/>
          <p:nvPr/>
        </p:nvSpPr>
        <p:spPr>
          <a:xfrm rot="16200000">
            <a:off x="24781431" y="4130333"/>
            <a:ext cx="1010605" cy="369332"/>
          </a:xfrm>
          <a:prstGeom prst="rect">
            <a:avLst/>
          </a:prstGeom>
          <a:noFill/>
        </p:spPr>
        <p:txBody>
          <a:bodyPr wrap="square" rtlCol="0">
            <a:spAutoFit/>
          </a:bodyPr>
          <a:lstStyle/>
          <a:p>
            <a:r>
              <a:rPr lang="en-US" sz="1800" cap="small" dirty="0" smtClean="0"/>
              <a:t>FILTER</a:t>
            </a:r>
            <a:endParaRPr lang="en-US" sz="1800" cap="small" dirty="0"/>
          </a:p>
        </p:txBody>
      </p:sp>
      <p:sp>
        <p:nvSpPr>
          <p:cNvPr id="25" name="TextBox 24"/>
          <p:cNvSpPr txBox="1"/>
          <p:nvPr/>
        </p:nvSpPr>
        <p:spPr>
          <a:xfrm>
            <a:off x="22174200" y="5994400"/>
            <a:ext cx="990600" cy="646331"/>
          </a:xfrm>
          <a:prstGeom prst="rect">
            <a:avLst/>
          </a:prstGeom>
          <a:noFill/>
        </p:spPr>
        <p:txBody>
          <a:bodyPr wrap="square" rtlCol="0">
            <a:spAutoFit/>
          </a:bodyPr>
          <a:lstStyle/>
          <a:p>
            <a:r>
              <a:rPr lang="en-US" sz="1800" dirty="0" smtClean="0"/>
              <a:t>HWR 110</a:t>
            </a:r>
            <a:r>
              <a:rPr lang="en-US" sz="1800" dirty="0">
                <a:latin typeface="Calibri" panose="020F0502020204030204" pitchFamily="34" charset="0"/>
              </a:rPr>
              <a:t>°</a:t>
            </a:r>
            <a:r>
              <a:rPr lang="en-US" sz="1800" dirty="0" smtClean="0"/>
              <a:t>F</a:t>
            </a:r>
            <a:endParaRPr lang="en-US" sz="1800" dirty="0"/>
          </a:p>
        </p:txBody>
      </p:sp>
      <p:sp>
        <p:nvSpPr>
          <p:cNvPr id="26" name="TextBox 25"/>
          <p:cNvSpPr txBox="1"/>
          <p:nvPr/>
        </p:nvSpPr>
        <p:spPr>
          <a:xfrm>
            <a:off x="23850600" y="5994400"/>
            <a:ext cx="1219200" cy="646331"/>
          </a:xfrm>
          <a:prstGeom prst="rect">
            <a:avLst/>
          </a:prstGeom>
          <a:noFill/>
        </p:spPr>
        <p:txBody>
          <a:bodyPr wrap="square" rtlCol="0">
            <a:spAutoFit/>
          </a:bodyPr>
          <a:lstStyle/>
          <a:p>
            <a:r>
              <a:rPr lang="en-US" sz="1800" dirty="0" smtClean="0"/>
              <a:t>CHWR 60</a:t>
            </a:r>
            <a:r>
              <a:rPr lang="en-US" sz="1800" dirty="0" smtClean="0">
                <a:latin typeface="Calibri" panose="020F0502020204030204" pitchFamily="34" charset="0"/>
              </a:rPr>
              <a:t>°</a:t>
            </a:r>
            <a:r>
              <a:rPr lang="en-US" sz="1800" dirty="0" smtClean="0"/>
              <a:t>F</a:t>
            </a:r>
            <a:endParaRPr lang="en-US" sz="1800" dirty="0"/>
          </a:p>
        </p:txBody>
      </p:sp>
      <p:sp>
        <p:nvSpPr>
          <p:cNvPr id="27" name="TextBox 26"/>
          <p:cNvSpPr txBox="1"/>
          <p:nvPr/>
        </p:nvSpPr>
        <p:spPr>
          <a:xfrm>
            <a:off x="22909293" y="6126908"/>
            <a:ext cx="849334" cy="369332"/>
          </a:xfrm>
          <a:prstGeom prst="rect">
            <a:avLst/>
          </a:prstGeom>
          <a:noFill/>
        </p:spPr>
        <p:txBody>
          <a:bodyPr wrap="square" rtlCol="0">
            <a:spAutoFit/>
          </a:bodyPr>
          <a:lstStyle/>
          <a:p>
            <a:r>
              <a:rPr lang="en-US" sz="1800" dirty="0" smtClean="0"/>
              <a:t>SHUC</a:t>
            </a:r>
            <a:endParaRPr lang="en-US" sz="1800" dirty="0"/>
          </a:p>
        </p:txBody>
      </p:sp>
      <p:sp>
        <p:nvSpPr>
          <p:cNvPr id="8" name="Rectangle 7"/>
          <p:cNvSpPr/>
          <p:nvPr/>
        </p:nvSpPr>
        <p:spPr>
          <a:xfrm>
            <a:off x="21012951" y="2202612"/>
            <a:ext cx="221225" cy="381000"/>
          </a:xfrm>
          <a:prstGeom prst="rect">
            <a:avLst/>
          </a:prstGeom>
          <a:solidFill>
            <a:srgbClr val="72AAF0"/>
          </a:solidFill>
          <a:ln>
            <a:solidFill>
              <a:srgbClr val="72A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0621714" y="4259513"/>
            <a:ext cx="750033" cy="381000"/>
          </a:xfrm>
          <a:prstGeom prst="rect">
            <a:avLst/>
          </a:prstGeom>
          <a:solidFill>
            <a:srgbClr val="72AAF0"/>
          </a:solidFill>
          <a:ln>
            <a:solidFill>
              <a:srgbClr val="72A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37713" t="28571" r="52642" b="66852"/>
          <a:stretch/>
        </p:blipFill>
        <p:spPr>
          <a:xfrm rot="16200000">
            <a:off x="21330440" y="4130479"/>
            <a:ext cx="457201" cy="317360"/>
          </a:xfrm>
          <a:prstGeom prst="rect">
            <a:avLst/>
          </a:prstGeom>
        </p:spPr>
      </p:pic>
      <p:sp>
        <p:nvSpPr>
          <p:cNvPr id="34" name="TextBox 33"/>
          <p:cNvSpPr txBox="1"/>
          <p:nvPr/>
        </p:nvSpPr>
        <p:spPr>
          <a:xfrm>
            <a:off x="20331758" y="3460393"/>
            <a:ext cx="1803517" cy="1200329"/>
          </a:xfrm>
          <a:prstGeom prst="rect">
            <a:avLst/>
          </a:prstGeom>
          <a:noFill/>
        </p:spPr>
        <p:txBody>
          <a:bodyPr wrap="square" rtlCol="0">
            <a:spAutoFit/>
          </a:bodyPr>
          <a:lstStyle/>
          <a:p>
            <a:r>
              <a:rPr lang="en-US" sz="1800" cap="small" dirty="0" smtClean="0"/>
              <a:t>PRE-CONDITIONED OUTDOOR</a:t>
            </a:r>
          </a:p>
          <a:p>
            <a:r>
              <a:rPr lang="en-US" sz="1800" cap="small" dirty="0" smtClean="0"/>
              <a:t>AIR</a:t>
            </a:r>
            <a:endParaRPr lang="en-US" sz="1800" cap="small" dirty="0"/>
          </a:p>
        </p:txBody>
      </p:sp>
      <p:pic>
        <p:nvPicPr>
          <p:cNvPr id="33" name="Picture 32"/>
          <p:cNvPicPr>
            <a:picLocks noChangeAspect="1"/>
          </p:cNvPicPr>
          <p:nvPr/>
        </p:nvPicPr>
        <p:blipFill>
          <a:blip r:embed="rId5"/>
          <a:stretch>
            <a:fillRect/>
          </a:stretch>
        </p:blipFill>
        <p:spPr>
          <a:xfrm>
            <a:off x="11176811" y="1951471"/>
            <a:ext cx="5916578" cy="2149426"/>
          </a:xfrm>
          <a:prstGeom prst="rect">
            <a:avLst/>
          </a:prstGeom>
        </p:spPr>
      </p:pic>
      <p:sp>
        <p:nvSpPr>
          <p:cNvPr id="35" name="TextBox 34"/>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
        <p:nvSpPr>
          <p:cNvPr id="36" name="TextBox 35"/>
          <p:cNvSpPr txBox="1"/>
          <p:nvPr/>
        </p:nvSpPr>
        <p:spPr>
          <a:xfrm>
            <a:off x="18663334" y="1868269"/>
            <a:ext cx="1292674" cy="646331"/>
          </a:xfrm>
          <a:prstGeom prst="rect">
            <a:avLst/>
          </a:prstGeom>
          <a:noFill/>
        </p:spPr>
        <p:txBody>
          <a:bodyPr wrap="square" rtlCol="0">
            <a:spAutoFit/>
          </a:bodyPr>
          <a:lstStyle/>
          <a:p>
            <a:r>
              <a:rPr lang="en-US" sz="1800" cap="small" dirty="0" smtClean="0"/>
              <a:t>General Exhaust</a:t>
            </a:r>
            <a:endParaRPr lang="en-US" sz="1800" cap="small" dirty="0"/>
          </a:p>
        </p:txBody>
      </p:sp>
      <p:sp>
        <p:nvSpPr>
          <p:cNvPr id="37" name="TextBox 36"/>
          <p:cNvSpPr txBox="1"/>
          <p:nvPr/>
        </p:nvSpPr>
        <p:spPr>
          <a:xfrm rot="16200000">
            <a:off x="19339059" y="1993025"/>
            <a:ext cx="1696986" cy="369332"/>
          </a:xfrm>
          <a:prstGeom prst="rect">
            <a:avLst/>
          </a:prstGeom>
          <a:noFill/>
        </p:spPr>
        <p:txBody>
          <a:bodyPr wrap="square" rtlCol="0">
            <a:spAutoFit/>
          </a:bodyPr>
          <a:lstStyle/>
          <a:p>
            <a:r>
              <a:rPr lang="en-US" sz="1800" cap="small" dirty="0" smtClean="0"/>
              <a:t>WHEEL</a:t>
            </a:r>
            <a:endParaRPr lang="en-US" sz="1800" cap="small" dirty="0"/>
          </a:p>
        </p:txBody>
      </p:sp>
      <p:sp>
        <p:nvSpPr>
          <p:cNvPr id="14" name="TextBox 13"/>
          <p:cNvSpPr txBox="1"/>
          <p:nvPr/>
        </p:nvSpPr>
        <p:spPr>
          <a:xfrm>
            <a:off x="20952671" y="1832207"/>
            <a:ext cx="1292674" cy="646331"/>
          </a:xfrm>
          <a:prstGeom prst="rect">
            <a:avLst/>
          </a:prstGeom>
          <a:noFill/>
        </p:spPr>
        <p:txBody>
          <a:bodyPr wrap="square" rtlCol="0">
            <a:spAutoFit/>
          </a:bodyPr>
          <a:lstStyle/>
          <a:p>
            <a:r>
              <a:rPr lang="en-US" sz="1800" cap="small" dirty="0" smtClean="0"/>
              <a:t>General Exhaust</a:t>
            </a:r>
            <a:endParaRPr lang="en-US" sz="1800" cap="small" dirty="0"/>
          </a:p>
        </p:txBody>
      </p:sp>
    </p:spTree>
    <p:extLst>
      <p:ext uri="{BB962C8B-B14F-4D97-AF65-F5344CB8AC3E}">
        <p14:creationId xmlns:p14="http://schemas.microsoft.com/office/powerpoint/2010/main" val="34303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658600" y="990600"/>
            <a:ext cx="5105400" cy="830997"/>
          </a:xfrm>
          <a:prstGeom prst="rect">
            <a:avLst/>
          </a:prstGeom>
          <a:noFill/>
        </p:spPr>
        <p:txBody>
          <a:bodyPr wrap="square" rtlCol="0">
            <a:spAutoFit/>
          </a:bodyPr>
          <a:lstStyle/>
          <a:p>
            <a:r>
              <a:rPr lang="en-US" sz="4800" cap="small" dirty="0" smtClean="0">
                <a:latin typeface="Georgia" panose="02040502050405020303" pitchFamily="18" charset="0"/>
              </a:rPr>
              <a:t>Reduce Energy</a:t>
            </a:r>
            <a:endParaRPr lang="en-US" sz="4800" cap="small" dirty="0">
              <a:latin typeface="Georgia" panose="02040502050405020303" pitchFamily="18" charset="0"/>
            </a:endParaRPr>
          </a:p>
        </p:txBody>
      </p:sp>
      <p:sp>
        <p:nvSpPr>
          <p:cNvPr id="16" name="TextBox 15"/>
          <p:cNvSpPr txBox="1"/>
          <p:nvPr/>
        </p:nvSpPr>
        <p:spPr>
          <a:xfrm>
            <a:off x="11663516" y="3851700"/>
            <a:ext cx="5105400" cy="830997"/>
          </a:xfrm>
          <a:prstGeom prst="rect">
            <a:avLst/>
          </a:prstGeom>
          <a:noFill/>
        </p:spPr>
        <p:txBody>
          <a:bodyPr wrap="square" rtlCol="0">
            <a:spAutoFit/>
          </a:bodyPr>
          <a:lstStyle/>
          <a:p>
            <a:r>
              <a:rPr lang="en-US" sz="4800" cap="small" dirty="0" smtClean="0">
                <a:latin typeface="Georgia" panose="02040502050405020303" pitchFamily="18" charset="0"/>
              </a:rPr>
              <a:t>Safe Community</a:t>
            </a:r>
            <a:endParaRPr lang="en-US" sz="4800" cap="small" dirty="0">
              <a:latin typeface="Georgia" panose="02040502050405020303" pitchFamily="18" charset="0"/>
            </a:endParaRPr>
          </a:p>
        </p:txBody>
      </p:sp>
      <p:sp>
        <p:nvSpPr>
          <p:cNvPr id="17" name="TextBox 16"/>
          <p:cNvSpPr txBox="1"/>
          <p:nvPr/>
        </p:nvSpPr>
        <p:spPr>
          <a:xfrm>
            <a:off x="19735800" y="990600"/>
            <a:ext cx="6934200" cy="830997"/>
          </a:xfrm>
          <a:prstGeom prst="rect">
            <a:avLst/>
          </a:prstGeom>
          <a:noFill/>
        </p:spPr>
        <p:txBody>
          <a:bodyPr wrap="square" rtlCol="0">
            <a:spAutoFit/>
          </a:bodyPr>
          <a:lstStyle/>
          <a:p>
            <a:r>
              <a:rPr lang="en-US" sz="4800" cap="small" dirty="0" smtClean="0">
                <a:latin typeface="Georgia" panose="02040502050405020303" pitchFamily="18" charset="0"/>
              </a:rPr>
              <a:t>Economically Feasible</a:t>
            </a:r>
            <a:endParaRPr lang="en-US" sz="4800" cap="small" dirty="0">
              <a:latin typeface="Georgia" panose="02040502050405020303" pitchFamily="18" charset="0"/>
            </a:endParaRPr>
          </a:p>
        </p:txBody>
      </p:sp>
      <p:sp>
        <p:nvSpPr>
          <p:cNvPr id="18" name="TextBox 17"/>
          <p:cNvSpPr txBox="1"/>
          <p:nvPr/>
        </p:nvSpPr>
        <p:spPr>
          <a:xfrm>
            <a:off x="19735800" y="3851701"/>
            <a:ext cx="6934200" cy="830997"/>
          </a:xfrm>
          <a:prstGeom prst="rect">
            <a:avLst/>
          </a:prstGeom>
          <a:noFill/>
        </p:spPr>
        <p:txBody>
          <a:bodyPr wrap="square" rtlCol="0">
            <a:spAutoFit/>
          </a:bodyPr>
          <a:lstStyle/>
          <a:p>
            <a:r>
              <a:rPr lang="en-US" sz="4800" cap="small" dirty="0" smtClean="0">
                <a:latin typeface="Georgia" panose="02040502050405020303" pitchFamily="18" charset="0"/>
              </a:rPr>
              <a:t>Structurally Stable</a:t>
            </a:r>
            <a:endParaRPr lang="en-US" sz="4800" cap="small" dirty="0">
              <a:latin typeface="Georgia" panose="02040502050405020303" pitchFamily="18" charset="0"/>
            </a:endParaRPr>
          </a:p>
        </p:txBody>
      </p:sp>
      <p:sp>
        <p:nvSpPr>
          <p:cNvPr id="11" name="Rectangle 10"/>
          <p:cNvSpPr/>
          <p:nvPr/>
        </p:nvSpPr>
        <p:spPr>
          <a:xfrm>
            <a:off x="2438400" y="1295400"/>
            <a:ext cx="2209800" cy="474578"/>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4" name="Picture 3"/>
          <p:cNvPicPr>
            <a:picLocks noChangeAspect="1"/>
          </p:cNvPicPr>
          <p:nvPr/>
        </p:nvPicPr>
        <p:blipFill rotWithShape="1">
          <a:blip r:embed="rId3">
            <a:biLevel thresh="75000"/>
            <a:extLst>
              <a:ext uri="{28A0092B-C50C-407E-A947-70E740481C1C}">
                <a14:useLocalDpi xmlns:a14="http://schemas.microsoft.com/office/drawing/2010/main" val="0"/>
              </a:ext>
            </a:extLst>
          </a:blip>
          <a:srcRect l="5740" t="5740" r="5740" b="5740"/>
          <a:stretch/>
        </p:blipFill>
        <p:spPr>
          <a:xfrm>
            <a:off x="12954000" y="2050197"/>
            <a:ext cx="1447800" cy="1447800"/>
          </a:xfrm>
          <a:prstGeom prst="rect">
            <a:avLst/>
          </a:prstGeom>
        </p:spPr>
      </p:pic>
      <p:pic>
        <p:nvPicPr>
          <p:cNvPr id="20" name="Picture 2" descr="http://ec.l.thumbs.canstockphoto.com/canstock73916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9262" y="4813725"/>
            <a:ext cx="11334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0900" y="2012097"/>
            <a:ext cx="1524000" cy="1524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40900" y="4682697"/>
            <a:ext cx="2127313" cy="1771213"/>
          </a:xfrm>
          <a:prstGeom prst="rect">
            <a:avLst/>
          </a:prstGeom>
        </p:spPr>
      </p:pic>
      <p:sp>
        <p:nvSpPr>
          <p:cNvPr id="12" name="TextBox 11"/>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spTree>
    <p:extLst>
      <p:ext uri="{BB962C8B-B14F-4D97-AF65-F5344CB8AC3E}">
        <p14:creationId xmlns:p14="http://schemas.microsoft.com/office/powerpoint/2010/main" val="157736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2438400" y="1735222"/>
            <a:ext cx="1143000" cy="474578"/>
          </a:xfrm>
          <a:prstGeom prst="rect">
            <a:avLst/>
          </a:prstGeom>
          <a:solidFill>
            <a:srgbClr val="92D6C2"/>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8" name="TextBox 17"/>
          <p:cNvSpPr txBox="1"/>
          <p:nvPr/>
        </p:nvSpPr>
        <p:spPr>
          <a:xfrm>
            <a:off x="9753600" y="47377"/>
            <a:ext cx="7848600" cy="707886"/>
          </a:xfrm>
          <a:prstGeom prst="rect">
            <a:avLst/>
          </a:prstGeom>
          <a:noFill/>
        </p:spPr>
        <p:txBody>
          <a:bodyPr wrap="square" rtlCol="0">
            <a:spAutoFit/>
          </a:bodyPr>
          <a:lstStyle/>
          <a:p>
            <a:pPr algn="ctr"/>
            <a:r>
              <a:rPr lang="en-US" sz="4000" cap="small" dirty="0" smtClean="0">
                <a:latin typeface="Georgia" panose="02040502050405020303" pitchFamily="18" charset="0"/>
              </a:rPr>
              <a:t>Variable Refrigerant Flow</a:t>
            </a:r>
            <a:endParaRPr lang="en-US" sz="4000" cap="small" dirty="0">
              <a:latin typeface="Georgia" panose="02040502050405020303" pitchFamily="18" charset="0"/>
            </a:endParaRPr>
          </a:p>
        </p:txBody>
      </p:sp>
      <p:sp>
        <p:nvSpPr>
          <p:cNvPr id="25" name="TextBox 24"/>
          <p:cNvSpPr txBox="1"/>
          <p:nvPr/>
        </p:nvSpPr>
        <p:spPr>
          <a:xfrm>
            <a:off x="18288000" y="47377"/>
            <a:ext cx="9144000" cy="707886"/>
          </a:xfrm>
          <a:prstGeom prst="rect">
            <a:avLst/>
          </a:prstGeom>
          <a:noFill/>
        </p:spPr>
        <p:txBody>
          <a:bodyPr wrap="square" rtlCol="0">
            <a:spAutoFit/>
          </a:bodyPr>
          <a:lstStyle/>
          <a:p>
            <a:pPr algn="ctr"/>
            <a:r>
              <a:rPr lang="en-US" sz="4000" cap="small" dirty="0" smtClean="0">
                <a:latin typeface="Georgia" panose="02040502050405020303" pitchFamily="18" charset="0"/>
              </a:rPr>
              <a:t>Water Source Heat Pump</a:t>
            </a:r>
            <a:endParaRPr lang="en-US" sz="4000" cap="small" dirty="0">
              <a:latin typeface="Georgia" panose="02040502050405020303" pitchFamily="18" charset="0"/>
            </a:endParaRPr>
          </a:p>
        </p:txBody>
      </p:sp>
      <p:sp>
        <p:nvSpPr>
          <p:cNvPr id="9" name="TextBox 8"/>
          <p:cNvSpPr txBox="1"/>
          <p:nvPr/>
        </p:nvSpPr>
        <p:spPr>
          <a:xfrm>
            <a:off x="2438400" y="914400"/>
            <a:ext cx="5334000" cy="4832092"/>
          </a:xfrm>
          <a:prstGeom prst="rect">
            <a:avLst/>
          </a:prstGeom>
          <a:noFill/>
        </p:spPr>
        <p:txBody>
          <a:bodyPr wrap="square" rtlCol="0">
            <a:spAutoFit/>
          </a:bodyPr>
          <a:lstStyle/>
          <a:p>
            <a:pPr>
              <a:spcAft>
                <a:spcPts val="0"/>
              </a:spcAft>
            </a:pPr>
            <a:r>
              <a:rPr lang="en-US" sz="2600" cap="small" dirty="0">
                <a:latin typeface="Georgia" panose="02040502050405020303" pitchFamily="18" charset="0"/>
              </a:rPr>
              <a:t>Building overview</a:t>
            </a:r>
          </a:p>
          <a:p>
            <a:pPr>
              <a:spcAft>
                <a:spcPts val="0"/>
              </a:spcAft>
            </a:pPr>
            <a:r>
              <a:rPr lang="en-US" sz="2600" cap="small" dirty="0" smtClean="0">
                <a:latin typeface="Georgia" panose="02040502050405020303" pitchFamily="18" charset="0"/>
              </a:rPr>
              <a:t>Thesis Goals</a:t>
            </a:r>
          </a:p>
          <a:p>
            <a:pPr>
              <a:spcAft>
                <a:spcPts val="0"/>
              </a:spcAft>
            </a:pPr>
            <a:r>
              <a:rPr lang="en-US" sz="2600" cap="small" dirty="0" smtClean="0">
                <a:latin typeface="Georgia" panose="02040502050405020303" pitchFamily="18" charset="0"/>
              </a:rPr>
              <a:t>Depth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    Dedicated </a:t>
            </a:r>
            <a:r>
              <a:rPr lang="en-US" sz="2600" cap="small" dirty="0">
                <a:latin typeface="Georgia" panose="02040502050405020303" pitchFamily="18" charset="0"/>
              </a:rPr>
              <a:t>Outdoor Air System</a:t>
            </a:r>
          </a:p>
          <a:p>
            <a:pPr>
              <a:spcAft>
                <a:spcPts val="0"/>
              </a:spcAft>
            </a:pPr>
            <a:r>
              <a:rPr lang="en-US" sz="2600" cap="small" dirty="0" smtClean="0">
                <a:latin typeface="Georgia" panose="02040502050405020303" pitchFamily="18" charset="0"/>
              </a:rPr>
              <a:t>    Variable </a:t>
            </a:r>
            <a:r>
              <a:rPr lang="en-US" sz="2600" cap="small" dirty="0">
                <a:latin typeface="Georgia" panose="02040502050405020303" pitchFamily="18" charset="0"/>
              </a:rPr>
              <a:t>Refrigerant Flow</a:t>
            </a:r>
          </a:p>
          <a:p>
            <a:pPr>
              <a:spcAft>
                <a:spcPts val="0"/>
              </a:spcAft>
            </a:pPr>
            <a:r>
              <a:rPr lang="en-US" sz="2600" cap="small" dirty="0" smtClean="0">
                <a:latin typeface="Georgia" panose="02040502050405020303" pitchFamily="18" charset="0"/>
              </a:rPr>
              <a:t>    Water </a:t>
            </a:r>
            <a:r>
              <a:rPr lang="en-US" sz="2600" cap="small" dirty="0">
                <a:latin typeface="Georgia" panose="02040502050405020303" pitchFamily="18" charset="0"/>
              </a:rPr>
              <a:t>Source Heat Pump</a:t>
            </a:r>
          </a:p>
          <a:p>
            <a:pPr>
              <a:spcAft>
                <a:spcPts val="0"/>
              </a:spcAft>
            </a:pPr>
            <a:r>
              <a:rPr lang="en-US" sz="2600" cap="small" dirty="0" smtClean="0">
                <a:latin typeface="Georgia" panose="02040502050405020303" pitchFamily="18" charset="0"/>
              </a:rPr>
              <a:t>    Air </a:t>
            </a:r>
            <a:r>
              <a:rPr lang="en-US" sz="2600" cap="small" dirty="0">
                <a:latin typeface="Georgia" panose="02040502050405020303" pitchFamily="18" charset="0"/>
              </a:rPr>
              <a:t>Quality Analysis</a:t>
            </a:r>
          </a:p>
          <a:p>
            <a:pPr>
              <a:spcAft>
                <a:spcPts val="0"/>
              </a:spcAft>
            </a:pPr>
            <a:r>
              <a:rPr lang="en-US" sz="2600" cap="small" dirty="0" smtClean="0">
                <a:latin typeface="Georgia" panose="02040502050405020303" pitchFamily="18" charset="0"/>
              </a:rPr>
              <a:t>    Energy </a:t>
            </a:r>
            <a:r>
              <a:rPr lang="en-US" sz="2600" cap="small" dirty="0">
                <a:latin typeface="Georgia" panose="02040502050405020303" pitchFamily="18" charset="0"/>
              </a:rPr>
              <a:t>Comparison</a:t>
            </a:r>
          </a:p>
          <a:p>
            <a:pPr>
              <a:spcAft>
                <a:spcPts val="0"/>
              </a:spcAft>
            </a:pPr>
            <a:r>
              <a:rPr lang="en-US" sz="2600" cap="small" dirty="0" smtClean="0">
                <a:latin typeface="Georgia" panose="02040502050405020303" pitchFamily="18" charset="0"/>
              </a:rPr>
              <a:t>Structural Breadth</a:t>
            </a:r>
            <a:endParaRPr lang="en-US" sz="2600" cap="small" dirty="0">
              <a:latin typeface="Georgia" panose="02040502050405020303" pitchFamily="18" charset="0"/>
            </a:endParaRPr>
          </a:p>
          <a:p>
            <a:pPr>
              <a:spcAft>
                <a:spcPts val="0"/>
              </a:spcAft>
            </a:pPr>
            <a:r>
              <a:rPr lang="en-US" sz="2600" cap="small" dirty="0" smtClean="0">
                <a:latin typeface="Georgia" panose="02040502050405020303" pitchFamily="18" charset="0"/>
              </a:rPr>
              <a:t>Construction Breadth</a:t>
            </a:r>
            <a:endParaRPr lang="en-US" sz="2600" cap="small" dirty="0">
              <a:latin typeface="Georgia" panose="02040502050405020303" pitchFamily="18" charset="0"/>
            </a:endParaRPr>
          </a:p>
          <a:p>
            <a:pPr>
              <a:spcAft>
                <a:spcPts val="0"/>
              </a:spcAft>
            </a:pPr>
            <a:r>
              <a:rPr lang="en-US" sz="2600" cap="small" dirty="0">
                <a:latin typeface="Georgia" panose="02040502050405020303" pitchFamily="18" charset="0"/>
              </a:rPr>
              <a:t>Conclusion</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800" y="990598"/>
            <a:ext cx="8477250" cy="5315157"/>
          </a:xfrm>
          <a:prstGeom prst="rect">
            <a:avLst/>
          </a:prstGeom>
        </p:spPr>
      </p:pic>
      <p:sp>
        <p:nvSpPr>
          <p:cNvPr id="7" name="TextBox 6"/>
          <p:cNvSpPr txBox="1"/>
          <p:nvPr/>
        </p:nvSpPr>
        <p:spPr>
          <a:xfrm>
            <a:off x="15554325" y="1867513"/>
            <a:ext cx="2057400" cy="307777"/>
          </a:xfrm>
          <a:prstGeom prst="rect">
            <a:avLst/>
          </a:prstGeom>
          <a:noFill/>
        </p:spPr>
        <p:txBody>
          <a:bodyPr wrap="square" rtlCol="0">
            <a:spAutoFit/>
          </a:bodyPr>
          <a:lstStyle/>
          <a:p>
            <a:r>
              <a:rPr lang="en-US" sz="1400" cap="small" dirty="0" smtClean="0"/>
              <a:t>Vapor Suction Line</a:t>
            </a:r>
            <a:endParaRPr lang="en-US" sz="1400" cap="small" dirty="0"/>
          </a:p>
        </p:txBody>
      </p:sp>
      <p:sp>
        <p:nvSpPr>
          <p:cNvPr id="12" name="TextBox 11"/>
          <p:cNvSpPr txBox="1"/>
          <p:nvPr/>
        </p:nvSpPr>
        <p:spPr>
          <a:xfrm>
            <a:off x="9906000" y="2514600"/>
            <a:ext cx="2057400" cy="307777"/>
          </a:xfrm>
          <a:prstGeom prst="rect">
            <a:avLst/>
          </a:prstGeom>
          <a:noFill/>
        </p:spPr>
        <p:txBody>
          <a:bodyPr wrap="square" rtlCol="0">
            <a:spAutoFit/>
          </a:bodyPr>
          <a:lstStyle/>
          <a:p>
            <a:r>
              <a:rPr lang="en-US" sz="1400" cap="small" dirty="0" smtClean="0"/>
              <a:t>High Pressure Line</a:t>
            </a:r>
            <a:endParaRPr lang="en-US" sz="1400" cap="small" dirty="0"/>
          </a:p>
        </p:txBody>
      </p:sp>
      <p:sp>
        <p:nvSpPr>
          <p:cNvPr id="13" name="TextBox 12"/>
          <p:cNvSpPr txBox="1"/>
          <p:nvPr/>
        </p:nvSpPr>
        <p:spPr>
          <a:xfrm>
            <a:off x="13182600" y="1524176"/>
            <a:ext cx="2057400" cy="307777"/>
          </a:xfrm>
          <a:prstGeom prst="rect">
            <a:avLst/>
          </a:prstGeom>
          <a:noFill/>
        </p:spPr>
        <p:txBody>
          <a:bodyPr wrap="square" rtlCol="0">
            <a:spAutoFit/>
          </a:bodyPr>
          <a:lstStyle/>
          <a:p>
            <a:r>
              <a:rPr lang="en-US" sz="1400" cap="small" dirty="0" smtClean="0"/>
              <a:t>Low Pressure Line</a:t>
            </a:r>
            <a:endParaRPr lang="en-US" sz="1400" cap="small"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54800" y="990598"/>
            <a:ext cx="7000307" cy="5315157"/>
          </a:xfrm>
          <a:prstGeom prst="rect">
            <a:avLst/>
          </a:prstGeom>
        </p:spPr>
      </p:pic>
      <p:cxnSp>
        <p:nvCxnSpPr>
          <p:cNvPr id="10" name="Straight Arrow Connector 9"/>
          <p:cNvCxnSpPr>
            <a:stCxn id="13" idx="1"/>
          </p:cNvCxnSpPr>
          <p:nvPr/>
        </p:nvCxnSpPr>
        <p:spPr>
          <a:xfrm flipH="1">
            <a:off x="12839700" y="1678065"/>
            <a:ext cx="342900" cy="4972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309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6879</TotalTime>
  <Words>3577</Words>
  <Application>Microsoft Office PowerPoint</Application>
  <PresentationFormat>Custom</PresentationFormat>
  <Paragraphs>1396</Paragraphs>
  <Slides>31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Coppin State University</dc:title>
  <dc:creator>Corie Ambler</dc:creator>
  <cp:lastModifiedBy>Marissa Caldwell</cp:lastModifiedBy>
  <cp:revision>306</cp:revision>
  <cp:lastPrinted>2015-04-13T19:56:07Z</cp:lastPrinted>
  <dcterms:created xsi:type="dcterms:W3CDTF">2006-11-29T18:17:25Z</dcterms:created>
  <dcterms:modified xsi:type="dcterms:W3CDTF">2015-05-01T12:53:41Z</dcterms:modified>
</cp:coreProperties>
</file>